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87" r:id="rId4"/>
    <p:sldId id="286" r:id="rId5"/>
    <p:sldId id="288" r:id="rId6"/>
    <p:sldId id="290" r:id="rId7"/>
    <p:sldId id="274" r:id="rId8"/>
    <p:sldId id="283" r:id="rId9"/>
    <p:sldId id="28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AFE"/>
    <a:srgbClr val="FDFEE5"/>
    <a:srgbClr val="0000FF"/>
    <a:srgbClr val="FFE7E7"/>
    <a:srgbClr val="FAFCBC"/>
    <a:srgbClr val="FBF2FA"/>
    <a:srgbClr val="F9F9F9"/>
    <a:srgbClr val="F5DBF2"/>
    <a:srgbClr val="F8E8F6"/>
    <a:srgbClr val="FF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110" autoAdjust="0"/>
  </p:normalViewPr>
  <p:slideViewPr>
    <p:cSldViewPr snapToGrid="0" showGuides="1">
      <p:cViewPr>
        <p:scale>
          <a:sx n="66" d="100"/>
          <a:sy n="66" d="100"/>
        </p:scale>
        <p:origin x="677" y="230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microsoft.com/office/2007/relationships/hdphoto" Target="../media/hdphoto2.wdp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C560946-28DB-2B27-118A-7A5678106C18}"/>
              </a:ext>
            </a:extLst>
          </p:cNvPr>
          <p:cNvGrpSpPr/>
          <p:nvPr/>
        </p:nvGrpSpPr>
        <p:grpSpPr>
          <a:xfrm>
            <a:off x="3987545" y="2250364"/>
            <a:ext cx="4216910" cy="1384995"/>
            <a:chOff x="3927424" y="2250364"/>
            <a:chExt cx="4216910" cy="13849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54DE021-F5A9-D582-E3A6-7D8C27837811}"/>
                </a:ext>
              </a:extLst>
            </p:cNvPr>
            <p:cNvGrpSpPr/>
            <p:nvPr/>
          </p:nvGrpSpPr>
          <p:grpSpPr>
            <a:xfrm>
              <a:off x="4160847" y="2250364"/>
              <a:ext cx="3750065" cy="923330"/>
              <a:chOff x="3867304" y="2250364"/>
              <a:chExt cx="3750065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6057327" y="2250364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가람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3867304" y="2712029"/>
                <a:ext cx="21900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하늘을 품은 뇌운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3927424" y="3278520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72131-843E-583B-ECEB-BDB05CF1C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431465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그림 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0AD86E-E95D-856C-3309-CC8470C792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2863917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5" name="그림 4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410B5-FB3E-29BC-7309-6072505C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141318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6E36B-B09F-4909-DC9D-027BB75B5FF1}"/>
              </a:ext>
            </a:extLst>
          </p:cNvPr>
          <p:cNvSpPr txBox="1"/>
          <p:nvPr/>
        </p:nvSpPr>
        <p:spPr>
          <a:xfrm>
            <a:off x="939546" y="1506060"/>
            <a:ext cx="72345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2EBF-7792-AFED-3CA6-0462D83D1838}"/>
              </a:ext>
            </a:extLst>
          </p:cNvPr>
          <p:cNvSpPr txBox="1"/>
          <p:nvPr/>
        </p:nvSpPr>
        <p:spPr>
          <a:xfrm>
            <a:off x="939546" y="1906715"/>
            <a:ext cx="1294737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소개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2F02B-B7AD-1173-EE0E-C85BFA1AACAA}"/>
              </a:ext>
            </a:extLst>
          </p:cNvPr>
          <p:cNvSpPr txBox="1"/>
          <p:nvPr/>
        </p:nvSpPr>
        <p:spPr>
          <a:xfrm>
            <a:off x="939546" y="2956795"/>
            <a:ext cx="1103361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방식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0B1B36-1C77-A7F7-9D24-BE41B5A77178}"/>
              </a:ext>
            </a:extLst>
          </p:cNvPr>
          <p:cNvSpPr txBox="1"/>
          <p:nvPr/>
        </p:nvSpPr>
        <p:spPr>
          <a:xfrm>
            <a:off x="939546" y="3357450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전투 스타일</a:t>
            </a:r>
            <a:endParaRPr lang="en-US" altLang="ko-KR" dirty="0"/>
          </a:p>
          <a:p>
            <a:r>
              <a:rPr lang="ko-KR" altLang="en-US" dirty="0"/>
              <a:t>장단점 및 활용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AB809-BCD3-4F8D-8D82-B0D530C83150}"/>
              </a:ext>
            </a:extLst>
          </p:cNvPr>
          <p:cNvSpPr txBox="1"/>
          <p:nvPr/>
        </p:nvSpPr>
        <p:spPr>
          <a:xfrm>
            <a:off x="939546" y="4407530"/>
            <a:ext cx="75551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04364-6A0D-C72E-1BDC-AC12CECDF22A}"/>
              </a:ext>
            </a:extLst>
          </p:cNvPr>
          <p:cNvSpPr txBox="1"/>
          <p:nvPr/>
        </p:nvSpPr>
        <p:spPr>
          <a:xfrm>
            <a:off x="939546" y="4808185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스킬 구성</a:t>
            </a:r>
            <a:endParaRPr lang="en-US" altLang="ko-KR" dirty="0"/>
          </a:p>
          <a:p>
            <a:r>
              <a:rPr lang="ko-KR" altLang="en-US" dirty="0"/>
              <a:t>모션 및 이펙트 컨셉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  <p:pic>
        <p:nvPicPr>
          <p:cNvPr id="36" name="그림 35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D56A32-EB80-2EF4-06E3-8F4ABE4B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50" y="685204"/>
            <a:ext cx="3592070" cy="53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85A7F-77E9-5F37-7D5D-21F7B92C0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A6F85C-E735-C3D9-EFA5-B91D17C7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"/>
          <a:stretch>
            <a:fillRect/>
          </a:stretch>
        </p:blipFill>
        <p:spPr>
          <a:xfrm>
            <a:off x="4532880" y="1897029"/>
            <a:ext cx="2753098" cy="477205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2DB139-A8EA-0B12-FF91-DBD728562741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404349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BA6AEB1-66E7-B80F-513A-D0806160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404349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A40FE-62F7-E9E7-E41D-F24375ECA01B}"/>
                </a:ext>
              </a:extLst>
            </p:cNvPr>
            <p:cNvSpPr txBox="1"/>
            <p:nvPr/>
          </p:nvSpPr>
          <p:spPr>
            <a:xfrm>
              <a:off x="2237270" y="438637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835B17-9055-D186-C11C-E306D73F75D4}"/>
              </a:ext>
            </a:extLst>
          </p:cNvPr>
          <p:cNvGrpSpPr/>
          <p:nvPr/>
        </p:nvGrpSpPr>
        <p:grpSpPr>
          <a:xfrm>
            <a:off x="614301" y="2710967"/>
            <a:ext cx="4910697" cy="662611"/>
            <a:chOff x="915209" y="2508678"/>
            <a:chExt cx="4910697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570FCF1-826D-0E56-1214-BB2B31F991AE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D3A9947-E2C1-FFD9-ADA6-28454C26DF2B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6F190-17BE-6F00-71A7-7A66C96AB275}"/>
                  </a:ext>
                </a:extLst>
              </p:cNvPr>
              <p:cNvSpPr txBox="1"/>
              <p:nvPr/>
            </p:nvSpPr>
            <p:spPr>
              <a:xfrm>
                <a:off x="778223" y="1891233"/>
                <a:ext cx="268823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도사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비해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D8452B6-5AAD-EDE5-EAD4-2C8D279A39F1}"/>
                </a:ext>
              </a:extLst>
            </p:cNvPr>
            <p:cNvSpPr/>
            <p:nvPr/>
          </p:nvSpPr>
          <p:spPr>
            <a:xfrm>
              <a:off x="5717906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78364D8C-8D10-6765-20E8-CBDF211675E3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4401385" y="2839984"/>
              <a:ext cx="1316521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8BCB91-076D-FE31-EE88-25D4E3518970}"/>
              </a:ext>
            </a:extLst>
          </p:cNvPr>
          <p:cNvGrpSpPr/>
          <p:nvPr/>
        </p:nvGrpSpPr>
        <p:grpSpPr>
          <a:xfrm>
            <a:off x="6434216" y="3212159"/>
            <a:ext cx="5241899" cy="662611"/>
            <a:chOff x="6434216" y="3212159"/>
            <a:chExt cx="524189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6FD11-D74E-40A5-E7EB-43226D6B1BA9}"/>
                </a:ext>
              </a:extLst>
            </p:cNvPr>
            <p:cNvSpPr/>
            <p:nvPr/>
          </p:nvSpPr>
          <p:spPr>
            <a:xfrm>
              <a:off x="6434216" y="348946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ABDAEF9-6CAC-291F-9515-6D0380FBD121}"/>
                </a:ext>
              </a:extLst>
            </p:cNvPr>
            <p:cNvGrpSpPr/>
            <p:nvPr/>
          </p:nvGrpSpPr>
          <p:grpSpPr>
            <a:xfrm>
              <a:off x="7341524" y="3212159"/>
              <a:ext cx="4334591" cy="662611"/>
              <a:chOff x="7034450" y="1115964"/>
              <a:chExt cx="4334591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9499D1-F9F2-53EB-E8D5-BF26EDDFE410}"/>
                  </a:ext>
                </a:extLst>
              </p:cNvPr>
              <p:cNvSpPr/>
              <p:nvPr/>
            </p:nvSpPr>
            <p:spPr>
              <a:xfrm>
                <a:off x="7034450" y="1115964"/>
                <a:ext cx="4334591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C16E693-6EEF-2EF2-F6B3-4885249B79AF}"/>
                  </a:ext>
                </a:extLst>
              </p:cNvPr>
              <p:cNvSpPr txBox="1"/>
              <p:nvPr/>
            </p:nvSpPr>
            <p:spPr>
              <a:xfrm>
                <a:off x="7412794" y="1254909"/>
                <a:ext cx="357790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부채의 뼈대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던진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부챗살이 꽂힌 대상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에게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번개를 유도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하여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피해를 한 곳에 집중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있는 딜러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2E466F5-0B55-BD30-8040-C5DE17067DF2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6542216" y="3543464"/>
              <a:ext cx="799308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304E6F-7821-F0B3-CFB7-E60014576B18}"/>
              </a:ext>
            </a:extLst>
          </p:cNvPr>
          <p:cNvGrpSpPr/>
          <p:nvPr/>
        </p:nvGrpSpPr>
        <p:grpSpPr>
          <a:xfrm>
            <a:off x="614302" y="4519822"/>
            <a:ext cx="4797882" cy="662611"/>
            <a:chOff x="394952" y="4036201"/>
            <a:chExt cx="4797882" cy="662611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2631B10F-CC42-DB50-55C1-803A189D9F3A}"/>
                </a:ext>
              </a:extLst>
            </p:cNvPr>
            <p:cNvGrpSpPr/>
            <p:nvPr/>
          </p:nvGrpSpPr>
          <p:grpSpPr>
            <a:xfrm>
              <a:off x="394952" y="4036201"/>
              <a:ext cx="3681210" cy="662611"/>
              <a:chOff x="7688388" y="3186331"/>
              <a:chExt cx="368121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A3628EC-F055-81C8-612E-0542FB1BDEEF}"/>
                  </a:ext>
                </a:extLst>
              </p:cNvPr>
              <p:cNvSpPr/>
              <p:nvPr/>
            </p:nvSpPr>
            <p:spPr>
              <a:xfrm>
                <a:off x="7688388" y="3186331"/>
                <a:ext cx="3681210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C76F9B-658B-DCAB-CA05-DC3CA0EF0833}"/>
                  </a:ext>
                </a:extLst>
              </p:cNvPr>
              <p:cNvSpPr txBox="1"/>
              <p:nvPr/>
            </p:nvSpPr>
            <p:spPr>
              <a:xfrm>
                <a:off x="7895533" y="3440692"/>
                <a:ext cx="32669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파티 조합의 핵심으로 활용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있어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구매 욕구를 자극하는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E5575F86-4598-AEF9-BFE2-FFE988230BE3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6162" y="4367506"/>
              <a:ext cx="1008672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E241412-D45A-9C07-1762-4A3647747DDA}"/>
                </a:ext>
              </a:extLst>
            </p:cNvPr>
            <p:cNvSpPr/>
            <p:nvPr/>
          </p:nvSpPr>
          <p:spPr>
            <a:xfrm>
              <a:off x="5084834" y="4313506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584ADDD-4D12-5D5C-7798-B8522E68BF88}"/>
              </a:ext>
            </a:extLst>
          </p:cNvPr>
          <p:cNvGrpSpPr/>
          <p:nvPr/>
        </p:nvGrpSpPr>
        <p:grpSpPr>
          <a:xfrm>
            <a:off x="7593884" y="5196265"/>
            <a:ext cx="3829872" cy="662611"/>
            <a:chOff x="8098603" y="3410211"/>
            <a:chExt cx="3829872" cy="662611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E093FC-9A5B-88DB-E3A3-897EA31A4B90}"/>
                </a:ext>
              </a:extLst>
            </p:cNvPr>
            <p:cNvSpPr/>
            <p:nvPr/>
          </p:nvSpPr>
          <p:spPr>
            <a:xfrm>
              <a:off x="8098603" y="3410211"/>
              <a:ext cx="3829872" cy="662611"/>
            </a:xfrm>
            <a:prstGeom prst="rect">
              <a:avLst/>
            </a:prstGeom>
            <a:solidFill>
              <a:srgbClr val="EEFAFE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017E54-861D-B237-8359-FA9074F3EDF4}"/>
                </a:ext>
              </a:extLst>
            </p:cNvPr>
            <p:cNvSpPr txBox="1"/>
            <p:nvPr/>
          </p:nvSpPr>
          <p:spPr>
            <a:xfrm>
              <a:off x="8575728" y="3549156"/>
              <a:ext cx="2875787" cy="3847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능력이 높은 단일 대상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상대할 때에는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딜러들에 비해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압도적인 </a:t>
              </a:r>
              <a:r>
                <a:rPr lang="ko-KR" altLang="en-US" sz="1000" dirty="0" err="1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딜링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능력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보여주는 캐릭터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4" name="타원 163">
            <a:extLst>
              <a:ext uri="{FF2B5EF4-FFF2-40B4-BE49-F238E27FC236}">
                <a16:creationId xmlns:a16="http://schemas.microsoft.com/office/drawing/2014/main" id="{B6376D29-0EEF-43E6-6E0D-D7EBB9F483A4}"/>
              </a:ext>
            </a:extLst>
          </p:cNvPr>
          <p:cNvSpPr/>
          <p:nvPr/>
        </p:nvSpPr>
        <p:spPr>
          <a:xfrm>
            <a:off x="6492580" y="5473570"/>
            <a:ext cx="108000" cy="1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  <a:effectLst>
            <a:glow rad="50800">
              <a:srgbClr val="FAFCBC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38ECF8F-752C-634E-0A0D-C897F4C72B6C}"/>
              </a:ext>
            </a:extLst>
          </p:cNvPr>
          <p:cNvCxnSpPr>
            <a:cxnSpLocks/>
            <a:stCxn id="150" idx="1"/>
            <a:endCxn id="164" idx="6"/>
          </p:cNvCxnSpPr>
          <p:nvPr/>
        </p:nvCxnSpPr>
        <p:spPr>
          <a:xfrm flipH="1" flipV="1">
            <a:off x="6600580" y="5527570"/>
            <a:ext cx="993304" cy="1"/>
          </a:xfrm>
          <a:prstGeom prst="line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5BA9FA-43F8-7569-23A8-362EBCA6432A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1719123" y="833308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A0EDD7-8E98-3D70-FF1B-D13A2618E8D9}"/>
                </a:ext>
              </a:extLst>
            </p:cNvPr>
            <p:cNvSpPr txBox="1"/>
            <p:nvPr/>
          </p:nvSpPr>
          <p:spPr>
            <a:xfrm>
              <a:off x="2270433" y="987197"/>
              <a:ext cx="765113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번개를 유도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방어를 무시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하는 공격으로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대상에게 높은 피해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1C932-8208-BCFA-0155-FF6918C50E06}"/>
                </a:ext>
              </a:extLst>
            </p:cNvPr>
            <p:cNvSpPr txBox="1"/>
            <p:nvPr/>
          </p:nvSpPr>
          <p:spPr>
            <a:xfrm>
              <a:off x="171912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6AEDAA-5E46-8F02-E1B0-1CE06CC373F7}"/>
                </a:ext>
              </a:extLst>
            </p:cNvPr>
            <p:cNvSpPr txBox="1"/>
            <p:nvPr/>
          </p:nvSpPr>
          <p:spPr>
            <a:xfrm>
              <a:off x="1024204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EBFB5F-A65B-D041-18E3-CD6C4D03138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A5DB272-B3E0-BA8A-D1AE-14BDB259C91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5333989-C450-60E6-EEA5-504E03623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B2E9CC3-9D01-338F-4271-257EADF70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6F7A79-C122-A610-B3DB-E3256AFB690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01FAAE-2A64-26F8-34BF-7F94671B2D56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A7591F7-8AF6-DA8A-570C-4A771E563DCD}"/>
              </a:ext>
            </a:extLst>
          </p:cNvPr>
          <p:cNvGrpSpPr/>
          <p:nvPr/>
        </p:nvGrpSpPr>
        <p:grpSpPr>
          <a:xfrm>
            <a:off x="3780424" y="1513471"/>
            <a:ext cx="4631153" cy="153888"/>
            <a:chOff x="3717081" y="1513471"/>
            <a:chExt cx="4631153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96457-FFDD-9972-A966-D7758B942E1B}"/>
                </a:ext>
              </a:extLst>
            </p:cNvPr>
            <p:cNvSpPr txBox="1"/>
            <p:nvPr/>
          </p:nvSpPr>
          <p:spPr>
            <a:xfrm>
              <a:off x="3717081" y="1513471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7A0CB-D58D-8E39-EFC1-B2D612CF8BDB}"/>
                </a:ext>
              </a:extLst>
            </p:cNvPr>
            <p:cNvSpPr txBox="1"/>
            <p:nvPr/>
          </p:nvSpPr>
          <p:spPr>
            <a:xfrm>
              <a:off x="467184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122C7-4C82-209D-FD55-D6457041FC39}"/>
                </a:ext>
              </a:extLst>
            </p:cNvPr>
            <p:cNvSpPr txBox="1"/>
            <p:nvPr/>
          </p:nvSpPr>
          <p:spPr>
            <a:xfrm>
              <a:off x="585681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1F03F0-5754-6FCE-8670-7CB3B6F9376E}"/>
                </a:ext>
              </a:extLst>
            </p:cNvPr>
            <p:cNvSpPr txBox="1"/>
            <p:nvPr/>
          </p:nvSpPr>
          <p:spPr>
            <a:xfrm>
              <a:off x="5264330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58612EE-6180-078E-1323-52BBAFB84CE9}"/>
                </a:ext>
              </a:extLst>
            </p:cNvPr>
            <p:cNvSpPr txBox="1"/>
            <p:nvPr/>
          </p:nvSpPr>
          <p:spPr>
            <a:xfrm>
              <a:off x="7293458" y="1513471"/>
              <a:ext cx="105477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0C964B-3318-7972-B6B3-15F939D58AA0}"/>
                </a:ext>
              </a:extLst>
            </p:cNvPr>
            <p:cNvSpPr txBox="1"/>
            <p:nvPr/>
          </p:nvSpPr>
          <p:spPr>
            <a:xfrm>
              <a:off x="6449300" y="1513471"/>
              <a:ext cx="5514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13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9706-8734-139E-E871-E1DFF0FD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여성, 의류, 페인팅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A75523-2558-14CF-F9DC-8FEAF559F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6"/>
            <a:ext cx="3172722" cy="5076355"/>
          </a:xfrm>
          <a:prstGeom prst="rect">
            <a:avLst/>
          </a:prstGeom>
        </p:spPr>
      </p:pic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BA36E4B5-57AE-ADDA-5E70-E8863230B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17058"/>
              </p:ext>
            </p:extLst>
          </p:nvPr>
        </p:nvGraphicFramePr>
        <p:xfrm>
          <a:off x="4171358" y="1139375"/>
          <a:ext cx="7512642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996501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하늘을 품은 뇌운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고요함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책임감이 강함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방어를 무시하는 공격으로 단일 대상에게 높은 피해를 주는 딜러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중급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어린 동생인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함께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부채를 사용하며 방출한 번개를 한 곳에 집중시키기 위해 직접 창안한 도술을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6CDF689-1ABA-E037-1591-2E481261977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8179D85-E2A9-2B22-F37E-63C0A164F3C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838CEDB-9155-2278-B997-AF9299370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6B2D56E-67F6-6FCA-B1A4-C0083C3F4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F32F725-825C-2F34-D0E2-FEB1B18B2CF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3440B-1402-0A90-728F-1BBCC8602959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E771CD-7A8E-3B6E-DF19-95664D9D41F5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0D993E-D607-903A-CE4D-6CEE150A9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215372-0310-EEFE-48A7-52FC5E272F8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캐릭터 소개</a:t>
              </a:r>
              <a:endParaRPr lang="en-US" altLang="ko-KR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2F22D4F-6417-7955-5E57-A2DE26A41F95}"/>
              </a:ext>
            </a:extLst>
          </p:cNvPr>
          <p:cNvGrpSpPr/>
          <p:nvPr/>
        </p:nvGrpSpPr>
        <p:grpSpPr>
          <a:xfrm>
            <a:off x="678675" y="5413762"/>
            <a:ext cx="2880000" cy="671600"/>
            <a:chOff x="734017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758CA-99EF-DFA7-12CC-A7873F1D9D59}"/>
                </a:ext>
              </a:extLst>
            </p:cNvPr>
            <p:cNvSpPr/>
            <p:nvPr/>
          </p:nvSpPr>
          <p:spPr>
            <a:xfrm>
              <a:off x="734017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5A8A14-056E-C57F-36F4-34E343BCE650}"/>
                </a:ext>
              </a:extLst>
            </p:cNvPr>
            <p:cNvSpPr txBox="1"/>
            <p:nvPr/>
          </p:nvSpPr>
          <p:spPr>
            <a:xfrm>
              <a:off x="801045" y="5472563"/>
              <a:ext cx="2745945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그의 고요함 속에 감춰진 번개는 하늘을 품을 정도로 거대하고</a:t>
              </a:r>
              <a:r>
                <a:rPr lang="en-US" altLang="ko-KR" sz="900" dirty="0">
                  <a:solidFill>
                    <a:srgbClr val="FBF2FA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세상을 뒤흔들 정도로 강렬하다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B808FE-587F-8C93-E7EB-98638D9E0CF6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A7E3B-E027-8B88-97FC-161FAF9A0215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E7E5A69-6D81-E7EF-CC87-6DB5B8FB1CD4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E4F11A-836E-787C-E304-21FD256B65CD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A03346A-F630-82B0-4627-08B5B89CE6E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C3F35F-6402-9CDC-1932-B20708AE316A}"/>
              </a:ext>
            </a:extLst>
          </p:cNvPr>
          <p:cNvSpPr txBox="1"/>
          <p:nvPr/>
        </p:nvSpPr>
        <p:spPr>
          <a:xfrm>
            <a:off x="2965538" y="5217149"/>
            <a:ext cx="378309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마법 딜러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76B9D4-C7E6-09A3-6A8D-5FE4F60AB3AE}"/>
              </a:ext>
            </a:extLst>
          </p:cNvPr>
          <p:cNvGrpSpPr/>
          <p:nvPr/>
        </p:nvGrpSpPr>
        <p:grpSpPr>
          <a:xfrm>
            <a:off x="1573601" y="1230098"/>
            <a:ext cx="1992853" cy="523220"/>
            <a:chOff x="1117921" y="856234"/>
            <a:chExt cx="1992853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91B505-9767-C082-1E9E-D443506A3B7A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200" dirty="0">
                  <a:ln w="635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A21CD-4944-9C0A-A99A-1387122C89C1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EFAE6B-A469-134C-E13A-988FB1F316CA}"/>
              </a:ext>
            </a:extLst>
          </p:cNvPr>
          <p:cNvGrpSpPr/>
          <p:nvPr/>
        </p:nvGrpSpPr>
        <p:grpSpPr>
          <a:xfrm>
            <a:off x="7783895" y="1267201"/>
            <a:ext cx="3713090" cy="3618389"/>
            <a:chOff x="8058215" y="1267201"/>
            <a:chExt cx="3713090" cy="3618389"/>
          </a:xfrm>
        </p:grpSpPr>
        <p:pic>
          <p:nvPicPr>
            <p:cNvPr id="19" name="그림 18" descr="의류, 의상 디자인, 인간의 얼굴, 덮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7B69E28-44BF-0A94-3D30-5CFABDD4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" b="627"/>
            <a:stretch>
              <a:fillRect/>
            </a:stretch>
          </p:blipFill>
          <p:spPr>
            <a:xfrm>
              <a:off x="8347232" y="1427126"/>
              <a:ext cx="2350125" cy="3458464"/>
            </a:xfrm>
            <a:prstGeom prst="rect">
              <a:avLst/>
            </a:prstGeom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AE2279-9F63-6D5B-DDA7-FECDB79A2326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4860462"/>
              <a:ext cx="3608611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35D5CA1-E66A-E557-79E5-CF35BDABD974}"/>
                </a:ext>
              </a:extLst>
            </p:cNvPr>
            <p:cNvSpPr txBox="1"/>
            <p:nvPr/>
          </p:nvSpPr>
          <p:spPr>
            <a:xfrm>
              <a:off x="10375037" y="3876752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AD7409-24AF-0830-27EF-965D883C8365}"/>
                </a:ext>
              </a:extLst>
            </p:cNvPr>
            <p:cNvSpPr txBox="1"/>
            <p:nvPr/>
          </p:nvSpPr>
          <p:spPr>
            <a:xfrm>
              <a:off x="9073453" y="126720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C77B6F-C927-4752-7261-FE7A213FD31C}"/>
                </a:ext>
              </a:extLst>
            </p:cNvPr>
            <p:cNvGrpSpPr/>
            <p:nvPr/>
          </p:nvGrpSpPr>
          <p:grpSpPr>
            <a:xfrm>
              <a:off x="8270404" y="1491708"/>
              <a:ext cx="399304" cy="3304172"/>
              <a:chOff x="10059666" y="1491708"/>
              <a:chExt cx="399304" cy="3304172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EA52388E-B787-AFD0-E353-FBF8629A1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666" y="1491708"/>
                <a:ext cx="0" cy="3304172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7E0FE3F-20A9-44D2-9F3A-8DBF78B6CD1C}"/>
                  </a:ext>
                </a:extLst>
              </p:cNvPr>
              <p:cNvSpPr txBox="1"/>
              <p:nvPr/>
            </p:nvSpPr>
            <p:spPr>
              <a:xfrm>
                <a:off x="10111119" y="3396263"/>
                <a:ext cx="34785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180cm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B0E22D-8F89-2926-FB8E-929D6B514CA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1427126"/>
              <a:ext cx="16649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24AE05-EEF8-F7AC-2447-CCB6BE81A422}"/>
                </a:ext>
              </a:extLst>
            </p:cNvPr>
            <p:cNvGrpSpPr/>
            <p:nvPr/>
          </p:nvGrpSpPr>
          <p:grpSpPr>
            <a:xfrm>
              <a:off x="11453839" y="4191000"/>
              <a:ext cx="317466" cy="604880"/>
              <a:chOff x="10620212" y="4191000"/>
              <a:chExt cx="317466" cy="604880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755DBA5-93EF-A2E8-151B-460E06868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212" y="4191000"/>
                <a:ext cx="0" cy="604880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49D5B4-6AA0-A54C-2F08-08782D84BAAA}"/>
                  </a:ext>
                </a:extLst>
              </p:cNvPr>
              <p:cNvSpPr txBox="1"/>
              <p:nvPr/>
            </p:nvSpPr>
            <p:spPr>
              <a:xfrm>
                <a:off x="10639519" y="442419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40cm</a:t>
                </a:r>
              </a:p>
            </p:txBody>
          </p:sp>
        </p:grpSp>
        <p:pic>
          <p:nvPicPr>
            <p:cNvPr id="47" name="그림 46" descr="손부채, 야외, 경치, 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402F034-3E4F-4173-B396-71A47DC9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2" t="4519" r="2030" b="10409"/>
            <a:stretch>
              <a:fillRect/>
            </a:stretch>
          </p:blipFill>
          <p:spPr>
            <a:xfrm>
              <a:off x="10127182" y="4095930"/>
              <a:ext cx="1294004" cy="766800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170AAC3-4AAE-6674-65BD-E9772225161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4118790"/>
              <a:ext cx="11054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6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E3A2-A3F2-9988-D312-535F0F313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D6B67E-EE11-4529-2072-5BCEE0A8FB9D}"/>
              </a:ext>
            </a:extLst>
          </p:cNvPr>
          <p:cNvSpPr/>
          <p:nvPr/>
        </p:nvSpPr>
        <p:spPr>
          <a:xfrm>
            <a:off x="1309647" y="856992"/>
            <a:ext cx="1475463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94062CA-5AB0-D7E2-CAF8-B46C6F81503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D58BFB-598F-9423-2075-D933B41503D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F6659F1-10BD-E8F0-DC49-07C6D21AA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CBFB81A-7725-C951-241B-3FBF87C3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135C191-82B8-3B73-E3A7-BC770449EAC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CEB10-B43E-49D7-EEBF-794A7CFA52DE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6B8CC-E74F-67DA-B9E4-E6210D553D11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가람의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369845-CB27-268F-E6D3-79E08ACE73F3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49E4F1-5A13-06C0-0EC6-1DA347D8C123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1D09524-8764-B432-55A8-D38CB36F452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A93275-9987-D8FD-A1A6-73018E4B6E2B}"/>
              </a:ext>
            </a:extLst>
          </p:cNvPr>
          <p:cNvSpPr txBox="1"/>
          <p:nvPr/>
        </p:nvSpPr>
        <p:spPr>
          <a:xfrm>
            <a:off x="263772" y="1051873"/>
            <a:ext cx="6698950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부챗살을 피뢰침 삼아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공격으로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단일 대상에게 높은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적에게 던진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방출하면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박힌 대상에게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하나의 대상에게 여러 개가 박혀 있다면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줄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7396C1-B37F-65BB-4B7F-8E33F5951596}"/>
              </a:ext>
            </a:extLst>
          </p:cNvPr>
          <p:cNvSpPr txBox="1"/>
          <p:nvPr/>
        </p:nvSpPr>
        <p:spPr>
          <a:xfrm>
            <a:off x="1401368" y="877488"/>
            <a:ext cx="12920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딜러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8D9021-155B-1EE1-24C9-5C264DAF9AD2}"/>
              </a:ext>
            </a:extLst>
          </p:cNvPr>
          <p:cNvGrpSpPr/>
          <p:nvPr/>
        </p:nvGrpSpPr>
        <p:grpSpPr>
          <a:xfrm>
            <a:off x="263525" y="2278535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A21AB6-8F46-3A77-A8A0-DA5EED918D9C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723E4E2-6B86-2AAF-86BC-53666BDCF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36D716-D0B0-628C-EEA9-3B8519523EF6}"/>
              </a:ext>
            </a:extLst>
          </p:cNvPr>
          <p:cNvGrpSpPr/>
          <p:nvPr/>
        </p:nvGrpSpPr>
        <p:grpSpPr>
          <a:xfrm>
            <a:off x="4902740" y="2663054"/>
            <a:ext cx="6368732" cy="1145680"/>
            <a:chOff x="3520734" y="2952010"/>
            <a:chExt cx="6368732" cy="11456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A60507-D271-1C3F-D825-6E742D4DEFA8}"/>
                </a:ext>
              </a:extLst>
            </p:cNvPr>
            <p:cNvSpPr txBox="1"/>
            <p:nvPr/>
          </p:nvSpPr>
          <p:spPr>
            <a:xfrm>
              <a:off x="3520735" y="3142250"/>
              <a:ext cx="6368731" cy="955440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패시브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천뢰술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통해 번개를 다루고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피뢰침으로 삼아 번개를 유도할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가람이 턴을 획득하면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개가 생성되며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턴 획득 시 보호막 효과가 적용되어 있다면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추가로 획득합니다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천뢰유침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자신에게 사용하면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추가로 획득할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특정 스킬로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적에게 발사하고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대상에게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부여합니다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중첩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FA7B22-2B70-F4BE-B0EB-B53E0B3E4D6C}"/>
                </a:ext>
              </a:extLst>
            </p:cNvPr>
            <p:cNvSpPr txBox="1"/>
            <p:nvPr/>
          </p:nvSpPr>
          <p:spPr>
            <a:xfrm>
              <a:off x="3520734" y="2952010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천뢰침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FB5AD3-FDC9-08A1-16F6-3CA69FB029D1}"/>
              </a:ext>
            </a:extLst>
          </p:cNvPr>
          <p:cNvGrpSpPr/>
          <p:nvPr/>
        </p:nvGrpSpPr>
        <p:grpSpPr>
          <a:xfrm>
            <a:off x="4902740" y="5715740"/>
            <a:ext cx="4889159" cy="684015"/>
            <a:chOff x="3520980" y="5633251"/>
            <a:chExt cx="4889159" cy="6840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FCA382-35D7-4ABA-86B3-940B4BE0830E}"/>
                </a:ext>
              </a:extLst>
            </p:cNvPr>
            <p:cNvSpPr txBox="1"/>
            <p:nvPr/>
          </p:nvSpPr>
          <p:spPr>
            <a:xfrm>
              <a:off x="3520980" y="5823491"/>
              <a:ext cx="4889159" cy="493775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가람의 번개는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보유한 적을 대상으로 공격할 때 </a:t>
              </a:r>
              <a:r>
                <a:rPr lang="ko-KR" altLang="en-US" sz="10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방어를 무시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 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중첩 당 방어력의 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50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무시합니다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12F470-3CCA-BCBA-4908-039DE63E2010}"/>
                </a:ext>
              </a:extLst>
            </p:cNvPr>
            <p:cNvSpPr txBox="1"/>
            <p:nvPr/>
          </p:nvSpPr>
          <p:spPr>
            <a:xfrm>
              <a:off x="3520980" y="5633251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방어 무시</a:t>
              </a:r>
              <a:endParaRPr lang="en-US" altLang="ko-KR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54F301-2B71-D81C-3A3B-AF690E7D5EC3}"/>
              </a:ext>
            </a:extLst>
          </p:cNvPr>
          <p:cNvGrpSpPr/>
          <p:nvPr/>
        </p:nvGrpSpPr>
        <p:grpSpPr>
          <a:xfrm>
            <a:off x="4902740" y="4304813"/>
            <a:ext cx="6843221" cy="914848"/>
            <a:chOff x="3520734" y="4281428"/>
            <a:chExt cx="6843221" cy="9148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762E50-1AB0-4E24-12BB-AFB08F0948AF}"/>
                </a:ext>
              </a:extLst>
            </p:cNvPr>
            <p:cNvSpPr txBox="1"/>
            <p:nvPr/>
          </p:nvSpPr>
          <p:spPr>
            <a:xfrm>
              <a:off x="3520735" y="4471668"/>
              <a:ext cx="6843220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가람이 기본 공격 및 스킬로 방출하는 번개는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</a:t>
              </a:r>
              <a:r>
                <a:rPr lang="ko-KR" altLang="en-US" sz="10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적에게 유도되어 피해를 집중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가진 적이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둘 이상이라면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가람의 번개는 적을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자동으로 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기준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등급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-&gt;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레벨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-&gt;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공격력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체력 높은 순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가진 적이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없다면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스킬에 따라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혹은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무작위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넓은 범위에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낮은 피해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주게 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1E7134-A36D-62C9-220F-4B59240B0A19}"/>
                </a:ext>
              </a:extLst>
            </p:cNvPr>
            <p:cNvSpPr txBox="1"/>
            <p:nvPr/>
          </p:nvSpPr>
          <p:spPr>
            <a:xfrm>
              <a:off x="3520734" y="4281428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번개 유도</a:t>
              </a:r>
              <a:endParaRPr lang="en-US" altLang="ko-KR" dirty="0"/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2BB2351-152D-023B-8E03-A3E38DE9843A}"/>
              </a:ext>
            </a:extLst>
          </p:cNvPr>
          <p:cNvSpPr/>
          <p:nvPr/>
        </p:nvSpPr>
        <p:spPr>
          <a:xfrm>
            <a:off x="263524" y="2663055"/>
            <a:ext cx="4389755" cy="400603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AF0383-DCB7-2ED7-A75C-D07BAB9E37B7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2" name="그림 2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38CAE3F-528D-3A92-073A-12C71569A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F52DA8-B9F0-D220-5760-379F769AEC2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  <p:pic>
        <p:nvPicPr>
          <p:cNvPr id="14" name="그림 13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CE43A8-F057-D210-A6D4-10749AB36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9" y="2932389"/>
            <a:ext cx="4142044" cy="34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246D7-526E-278C-2596-FE38919EE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CC85CF9-25D3-05FF-EB21-3FF40AFE9CAF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071E42-51AA-80ED-6A2F-8B5023EFDE77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605A78-3370-3FBE-41B4-0F3F9647B07E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425A117-76B9-5C6B-A40D-D679D99171E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B352925-E6BA-9095-E628-ABCF2E706FB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CA58C359-3A6E-07E4-E7C6-316D4597F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189C12A-45E8-195A-5516-5097D6D02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73A7328-962B-75C4-7653-E9BE8C2EB74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96D1-C006-105A-ECED-AE28DFF5AD7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384E83-C1AD-C2F4-3EF5-064523D897C1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AEC100C-43AC-E845-0A04-554866895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A205DE-882F-2A51-3B0D-BEC82BD05C74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9063F9BF-F6B7-CF49-4247-31155ED07781}"/>
              </a:ext>
            </a:extLst>
          </p:cNvPr>
          <p:cNvGrpSpPr/>
          <p:nvPr/>
        </p:nvGrpSpPr>
        <p:grpSpPr>
          <a:xfrm>
            <a:off x="2342060" y="2793727"/>
            <a:ext cx="741791" cy="2282926"/>
            <a:chOff x="2342060" y="2840974"/>
            <a:chExt cx="741791" cy="2282926"/>
          </a:xfrm>
        </p:grpSpPr>
        <p:grpSp>
          <p:nvGrpSpPr>
            <p:cNvPr id="485" name="그룹 484">
              <a:extLst>
                <a:ext uri="{FF2B5EF4-FFF2-40B4-BE49-F238E27FC236}">
                  <a16:creationId xmlns:a16="http://schemas.microsoft.com/office/drawing/2014/main" id="{FEF7647C-4CB4-356F-CF26-2AEC52C4FF1B}"/>
                </a:ext>
              </a:extLst>
            </p:cNvPr>
            <p:cNvGrpSpPr/>
            <p:nvPr/>
          </p:nvGrpSpPr>
          <p:grpSpPr>
            <a:xfrm>
              <a:off x="2356487" y="2840974"/>
              <a:ext cx="727364" cy="576049"/>
              <a:chOff x="3024293" y="2694666"/>
              <a:chExt cx="727364" cy="576049"/>
            </a:xfrm>
          </p:grpSpPr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F24412C4-DEBB-F131-2696-826DA5A73033}"/>
                  </a:ext>
                </a:extLst>
              </p:cNvPr>
              <p:cNvSpPr txBox="1"/>
              <p:nvPr/>
            </p:nvSpPr>
            <p:spPr>
              <a:xfrm>
                <a:off x="3095430" y="2694666"/>
                <a:ext cx="5850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X</a:t>
                </a:r>
              </a:p>
            </p:txBody>
          </p:sp>
          <p:sp>
            <p:nvSpPr>
              <p:cNvPr id="182" name="화살표: 오른쪽 181">
                <a:extLst>
                  <a:ext uri="{FF2B5EF4-FFF2-40B4-BE49-F238E27FC236}">
                    <a16:creationId xmlns:a16="http://schemas.microsoft.com/office/drawing/2014/main" id="{CD134DA5-7A8A-EFD0-9F85-2F9CDFC581D7}"/>
                  </a:ext>
                </a:extLst>
              </p:cNvPr>
              <p:cNvSpPr/>
              <p:nvPr/>
            </p:nvSpPr>
            <p:spPr>
              <a:xfrm rot="19830286">
                <a:off x="3024293" y="3055483"/>
                <a:ext cx="727364" cy="21523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300"/>
                  </a:spcAft>
                </a:pPr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4491B29-02C2-80E1-2BD7-CABFE1BC0846}"/>
                </a:ext>
              </a:extLst>
            </p:cNvPr>
            <p:cNvGrpSpPr/>
            <p:nvPr/>
          </p:nvGrpSpPr>
          <p:grpSpPr>
            <a:xfrm>
              <a:off x="2342060" y="4467060"/>
              <a:ext cx="727364" cy="656840"/>
              <a:chOff x="2859275" y="4467060"/>
              <a:chExt cx="727364" cy="656840"/>
            </a:xfrm>
          </p:grpSpPr>
          <p:sp>
            <p:nvSpPr>
              <p:cNvPr id="2" name="화살표: 오른쪽 1">
                <a:extLst>
                  <a:ext uri="{FF2B5EF4-FFF2-40B4-BE49-F238E27FC236}">
                    <a16:creationId xmlns:a16="http://schemas.microsoft.com/office/drawing/2014/main" id="{CC89DD14-F78F-6597-68F7-053347F2BE3D}"/>
                  </a:ext>
                </a:extLst>
              </p:cNvPr>
              <p:cNvSpPr/>
              <p:nvPr/>
            </p:nvSpPr>
            <p:spPr>
              <a:xfrm rot="1769714" flipV="1">
                <a:off x="2859275" y="4467060"/>
                <a:ext cx="727364" cy="215232"/>
              </a:xfrm>
              <a:prstGeom prst="rightArrow">
                <a:avLst/>
              </a:prstGeom>
              <a:solidFill>
                <a:srgbClr val="FAFCBC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300"/>
                  </a:spcAft>
                </a:pPr>
                <a:endParaRPr lang="ko-KR" altLang="en-US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89200-1BF7-6596-6F7F-32EF68E1EBE8}"/>
                  </a:ext>
                </a:extLst>
              </p:cNvPr>
              <p:cNvSpPr txBox="1"/>
              <p:nvPr/>
            </p:nvSpPr>
            <p:spPr>
              <a:xfrm>
                <a:off x="2923201" y="4970012"/>
                <a:ext cx="59952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</a:t>
                </a:r>
              </a:p>
            </p:txBody>
          </p:sp>
        </p:grp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880C07C3-B2CD-F6D6-19DD-2E4B85D8425E}"/>
              </a:ext>
            </a:extLst>
          </p:cNvPr>
          <p:cNvGrpSpPr/>
          <p:nvPr/>
        </p:nvGrpSpPr>
        <p:grpSpPr>
          <a:xfrm>
            <a:off x="367019" y="2776371"/>
            <a:ext cx="1566134" cy="2200320"/>
            <a:chOff x="367019" y="2776371"/>
            <a:chExt cx="1566134" cy="22003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BFF86C-7CAB-101C-EA26-C452DC965976}"/>
                </a:ext>
              </a:extLst>
            </p:cNvPr>
            <p:cNvSpPr txBox="1"/>
            <p:nvPr/>
          </p:nvSpPr>
          <p:spPr>
            <a:xfrm>
              <a:off x="367019" y="4815108"/>
              <a:ext cx="156613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 및 </a:t>
              </a:r>
              <a:r>
                <a:rPr lang="ko-KR" altLang="en-US" sz="105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천뢰침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 생성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  <p:pic>
          <p:nvPicPr>
            <p:cNvPr id="52" name="그림 51" descr="인간의 얼굴, 아니메, 의류, 가상의 캐릭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E540F78-9075-8178-344C-9554EE4C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41" y="3035374"/>
              <a:ext cx="1167131" cy="1736526"/>
            </a:xfrm>
            <a:prstGeom prst="rect">
              <a:avLst/>
            </a:prstGeom>
          </p:spPr>
        </p:pic>
        <p:pic>
          <p:nvPicPr>
            <p:cNvPr id="528" name="그림 527" descr="공구, 칼, 근접 무기, 칼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A0D32BE-AE0C-D09E-80C2-E9918AC39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3981" y="4232214"/>
              <a:ext cx="752815" cy="127151"/>
            </a:xfrm>
            <a:prstGeom prst="rect">
              <a:avLst/>
            </a:prstGeom>
            <a:effectLst>
              <a:glow rad="25400">
                <a:srgbClr val="FAFCBC">
                  <a:alpha val="70000"/>
                </a:srgbClr>
              </a:glow>
            </a:effectLst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ABF1F587-EC12-4106-6CCF-0E970E3754CE}"/>
                </a:ext>
              </a:extLst>
            </p:cNvPr>
            <p:cNvGrpSpPr/>
            <p:nvPr/>
          </p:nvGrpSpPr>
          <p:grpSpPr>
            <a:xfrm>
              <a:off x="541341" y="2776371"/>
              <a:ext cx="229784" cy="223058"/>
              <a:chOff x="541341" y="2776371"/>
              <a:chExt cx="229784" cy="223058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3D5A0E4-2D5C-60BA-6E3C-CF833519E5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2" t="2755" r="67275" b="70549"/>
              <a:stretch>
                <a:fillRect/>
              </a:stretch>
            </p:blipFill>
            <p:spPr bwMode="auto">
              <a:xfrm>
                <a:off x="541341" y="2776372"/>
                <a:ext cx="229784" cy="223057"/>
              </a:xfrm>
              <a:prstGeom prst="rect">
                <a:avLst/>
              </a:prstGeom>
              <a:noFill/>
              <a:effectLst>
                <a:glow rad="25400">
                  <a:srgbClr val="00B050">
                    <a:alpha val="8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E4D6B46-AA70-03DE-7C26-918959CB31C1}"/>
                  </a:ext>
                </a:extLst>
              </p:cNvPr>
              <p:cNvSpPr txBox="1"/>
              <p:nvPr/>
            </p:nvSpPr>
            <p:spPr>
              <a:xfrm>
                <a:off x="684619" y="2776371"/>
                <a:ext cx="78548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600" b="1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x1</a:t>
                </a:r>
              </a:p>
            </p:txBody>
          </p:sp>
        </p:grp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1FBA84B1-7C22-365E-22CE-6003C97782E1}"/>
              </a:ext>
            </a:extLst>
          </p:cNvPr>
          <p:cNvGrpSpPr/>
          <p:nvPr/>
        </p:nvGrpSpPr>
        <p:grpSpPr>
          <a:xfrm>
            <a:off x="3576317" y="4291922"/>
            <a:ext cx="3589200" cy="2236370"/>
            <a:chOff x="3576317" y="4291922"/>
            <a:chExt cx="3589200" cy="2236370"/>
          </a:xfrm>
        </p:grpSpPr>
        <p:grpSp>
          <p:nvGrpSpPr>
            <p:cNvPr id="530" name="그룹 529">
              <a:extLst>
                <a:ext uri="{FF2B5EF4-FFF2-40B4-BE49-F238E27FC236}">
                  <a16:creationId xmlns:a16="http://schemas.microsoft.com/office/drawing/2014/main" id="{FCE565F4-3EAD-F9A8-E53C-455491736BE1}"/>
                </a:ext>
              </a:extLst>
            </p:cNvPr>
            <p:cNvGrpSpPr/>
            <p:nvPr/>
          </p:nvGrpSpPr>
          <p:grpSpPr>
            <a:xfrm>
              <a:off x="3576317" y="4291922"/>
              <a:ext cx="3589200" cy="228183"/>
              <a:chOff x="3937102" y="4268220"/>
              <a:chExt cx="3589200" cy="228183"/>
            </a:xfrm>
          </p:grpSpPr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7CA58162-B1BF-D902-6A9F-3350BD23B0D3}"/>
                  </a:ext>
                </a:extLst>
              </p:cNvPr>
              <p:cNvSpPr/>
              <p:nvPr/>
            </p:nvSpPr>
            <p:spPr>
              <a:xfrm>
                <a:off x="3937102" y="4268220"/>
                <a:ext cx="3589200" cy="228183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33" name="TextBox 532">
                <a:extLst>
                  <a:ext uri="{FF2B5EF4-FFF2-40B4-BE49-F238E27FC236}">
                    <a16:creationId xmlns:a16="http://schemas.microsoft.com/office/drawing/2014/main" id="{28C40FA1-E104-D923-D439-2635ABCA8484}"/>
                  </a:ext>
                </a:extLst>
              </p:cNvPr>
              <p:cNvSpPr txBox="1"/>
              <p:nvPr/>
            </p:nvSpPr>
            <p:spPr>
              <a:xfrm>
                <a:off x="4354728" y="4305367"/>
                <a:ext cx="275396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발사 및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디버프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부여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48" name="그룹 1047">
              <a:extLst>
                <a:ext uri="{FF2B5EF4-FFF2-40B4-BE49-F238E27FC236}">
                  <a16:creationId xmlns:a16="http://schemas.microsoft.com/office/drawing/2014/main" id="{89D6957F-6A7A-20BD-891C-3AA471603833}"/>
                </a:ext>
              </a:extLst>
            </p:cNvPr>
            <p:cNvGrpSpPr/>
            <p:nvPr/>
          </p:nvGrpSpPr>
          <p:grpSpPr>
            <a:xfrm>
              <a:off x="3710308" y="4906613"/>
              <a:ext cx="3321219" cy="1621679"/>
              <a:chOff x="3374737" y="4906613"/>
              <a:chExt cx="3321219" cy="1621679"/>
            </a:xfrm>
          </p:grpSpPr>
          <p:grpSp>
            <p:nvGrpSpPr>
              <p:cNvPr id="535" name="그룹 534">
                <a:extLst>
                  <a:ext uri="{FF2B5EF4-FFF2-40B4-BE49-F238E27FC236}">
                    <a16:creationId xmlns:a16="http://schemas.microsoft.com/office/drawing/2014/main" id="{0FC4CD50-0EF4-5CEE-0929-B38E42980B7B}"/>
                  </a:ext>
                </a:extLst>
              </p:cNvPr>
              <p:cNvGrpSpPr/>
              <p:nvPr/>
            </p:nvGrpSpPr>
            <p:grpSpPr>
              <a:xfrm>
                <a:off x="4516508" y="4906613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554" name="평행 사변형 553">
                  <a:extLst>
                    <a:ext uri="{FF2B5EF4-FFF2-40B4-BE49-F238E27FC236}">
                      <a16:creationId xmlns:a16="http://schemas.microsoft.com/office/drawing/2014/main" id="{558B0E60-CFA3-E83D-967E-B1DB19272259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5" name="평행 사변형 554">
                  <a:extLst>
                    <a:ext uri="{FF2B5EF4-FFF2-40B4-BE49-F238E27FC236}">
                      <a16:creationId xmlns:a16="http://schemas.microsoft.com/office/drawing/2014/main" id="{F64BE5F0-056D-A507-003B-2EFEC2DB7B20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평행 사변형 127">
                  <a:extLst>
                    <a:ext uri="{FF2B5EF4-FFF2-40B4-BE49-F238E27FC236}">
                      <a16:creationId xmlns:a16="http://schemas.microsoft.com/office/drawing/2014/main" id="{71A65C41-FC30-8037-2E2E-7EB9F15B046E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평행 사변형 128">
                  <a:extLst>
                    <a:ext uri="{FF2B5EF4-FFF2-40B4-BE49-F238E27FC236}">
                      <a16:creationId xmlns:a16="http://schemas.microsoft.com/office/drawing/2014/main" id="{788EEB37-369C-8090-2B00-764754C5E91C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평행 사변형 129">
                  <a:extLst>
                    <a:ext uri="{FF2B5EF4-FFF2-40B4-BE49-F238E27FC236}">
                      <a16:creationId xmlns:a16="http://schemas.microsoft.com/office/drawing/2014/main" id="{C3067B57-A4B3-FE48-9A97-4CA2B509405D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평행 사변형 130">
                  <a:extLst>
                    <a:ext uri="{FF2B5EF4-FFF2-40B4-BE49-F238E27FC236}">
                      <a16:creationId xmlns:a16="http://schemas.microsoft.com/office/drawing/2014/main" id="{664B2E1A-36FB-F3AA-B427-D42A312F0754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평행 사변형 131">
                  <a:extLst>
                    <a:ext uri="{FF2B5EF4-FFF2-40B4-BE49-F238E27FC236}">
                      <a16:creationId xmlns:a16="http://schemas.microsoft.com/office/drawing/2014/main" id="{3058FF9F-B01E-392A-3B87-565BEDB0E91C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평행 사변형 132">
                  <a:extLst>
                    <a:ext uri="{FF2B5EF4-FFF2-40B4-BE49-F238E27FC236}">
                      <a16:creationId xmlns:a16="http://schemas.microsoft.com/office/drawing/2014/main" id="{AC155274-1EFE-E836-3E31-854F165184E1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평행 사변형 133">
                  <a:extLst>
                    <a:ext uri="{FF2B5EF4-FFF2-40B4-BE49-F238E27FC236}">
                      <a16:creationId xmlns:a16="http://schemas.microsoft.com/office/drawing/2014/main" id="{94CE44ED-41C6-B01E-F3F4-73B2E3D69C65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36" name="그래픽 535" descr="괴물 단색으로 채워진">
                <a:extLst>
                  <a:ext uri="{FF2B5EF4-FFF2-40B4-BE49-F238E27FC236}">
                    <a16:creationId xmlns:a16="http://schemas.microsoft.com/office/drawing/2014/main" id="{D0F9DDF0-DDEF-9BF0-4248-6D1ABF52E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81937" y="4942086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37" name="그래픽 536" descr="괴물 단색으로 채워진">
                <a:extLst>
                  <a:ext uri="{FF2B5EF4-FFF2-40B4-BE49-F238E27FC236}">
                    <a16:creationId xmlns:a16="http://schemas.microsoft.com/office/drawing/2014/main" id="{2B2185CC-B0CD-E486-025F-ED6486ED7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60392" y="5481575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40" name="그래픽 539" descr="괴물 단색으로 채워진">
                <a:extLst>
                  <a:ext uri="{FF2B5EF4-FFF2-40B4-BE49-F238E27FC236}">
                    <a16:creationId xmlns:a16="http://schemas.microsoft.com/office/drawing/2014/main" id="{B9CE9106-759B-1B79-058D-90320DA90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80503" y="6018760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42" name="그래픽 541" descr="용 단색으로 채워진">
                <a:extLst>
                  <a:ext uri="{FF2B5EF4-FFF2-40B4-BE49-F238E27FC236}">
                    <a16:creationId xmlns:a16="http://schemas.microsoft.com/office/drawing/2014/main" id="{9DB628CA-4681-767B-F2DE-BE92331BF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 flipH="1">
                <a:off x="5770014" y="5052383"/>
                <a:ext cx="925942" cy="925942"/>
              </a:xfrm>
              <a:prstGeom prst="rect">
                <a:avLst/>
              </a:prstGeom>
            </p:spPr>
          </p:pic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880DD65A-B8BB-5662-E56F-26BB36900F5E}"/>
                  </a:ext>
                </a:extLst>
              </p:cNvPr>
              <p:cNvGrpSpPr/>
              <p:nvPr/>
            </p:nvGrpSpPr>
            <p:grpSpPr>
              <a:xfrm>
                <a:off x="3374737" y="5617088"/>
                <a:ext cx="2673864" cy="340033"/>
                <a:chOff x="3672138" y="6675070"/>
                <a:chExt cx="2673864" cy="340033"/>
              </a:xfrm>
            </p:grpSpPr>
            <p:pic>
              <p:nvPicPr>
                <p:cNvPr id="136" name="그림 135" descr="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99F63F2-1876-A3B9-FEBD-BEC98A1A9A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47" r="64139" b="2157"/>
                <a:stretch>
                  <a:fillRect/>
                </a:stretch>
              </p:blipFill>
              <p:spPr>
                <a:xfrm rot="16200000">
                  <a:off x="4839053" y="5508155"/>
                  <a:ext cx="340033" cy="2673864"/>
                </a:xfrm>
                <a:prstGeom prst="rect">
                  <a:avLst/>
                </a:prstGeom>
                <a:effectLst>
                  <a:glow rad="25400">
                    <a:schemeClr val="accent4">
                      <a:lumMod val="20000"/>
                      <a:lumOff val="80000"/>
                    </a:schemeClr>
                  </a:glow>
                  <a:softEdge rad="12700"/>
                </a:effectLst>
              </p:spPr>
            </p:pic>
            <p:pic>
              <p:nvPicPr>
                <p:cNvPr id="135" name="그림 134" descr="공구, 칼, 근접 무기, 칼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42D907-458E-A975-9D9C-CB50D2DCA0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829819" y="6725577"/>
                  <a:ext cx="492662" cy="83211"/>
                </a:xfrm>
                <a:prstGeom prst="rect">
                  <a:avLst/>
                </a:prstGeom>
                <a:effectLst>
                  <a:glow rad="12700">
                    <a:srgbClr val="FFFF00">
                      <a:alpha val="26000"/>
                    </a:srgbClr>
                  </a:glow>
                </a:effectLst>
              </p:spPr>
            </p:pic>
            <p:pic>
              <p:nvPicPr>
                <p:cNvPr id="138" name="그림 137" descr="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F77C4-CE23-78C1-4803-46C31EF53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47" t="80698" r="64139" b="2157"/>
                <a:stretch>
                  <a:fillRect/>
                </a:stretch>
              </p:blipFill>
              <p:spPr>
                <a:xfrm rot="16200000">
                  <a:off x="5941713" y="6610815"/>
                  <a:ext cx="340033" cy="468543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549" name="그림 548" descr="인간의 얼굴, 아니메, 의류, 가상의 캐릭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53B8E20-7B05-58B0-4722-AAC42BC23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2770" y="5276586"/>
                <a:ext cx="592618" cy="881732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A2E372D-2AAF-0C8F-51A6-19853FDB95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82" t="15337" r="71827" b="72099"/>
              <a:stretch>
                <a:fillRect/>
              </a:stretch>
            </p:blipFill>
            <p:spPr bwMode="auto">
              <a:xfrm>
                <a:off x="5902141" y="5927209"/>
                <a:ext cx="120765" cy="119551"/>
              </a:xfrm>
              <a:prstGeom prst="rect">
                <a:avLst/>
              </a:prstGeom>
              <a:noFill/>
              <a:effectLst>
                <a:glow rad="12700">
                  <a:srgbClr val="FF0000">
                    <a:alpha val="7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0E1BAAC4-E32E-6BB4-87A7-980135910F05}"/>
                  </a:ext>
                </a:extLst>
              </p:cNvPr>
              <p:cNvGrpSpPr/>
              <p:nvPr/>
            </p:nvGrpSpPr>
            <p:grpSpPr>
              <a:xfrm>
                <a:off x="3382770" y="5170889"/>
                <a:ext cx="118114" cy="119599"/>
                <a:chOff x="541341" y="2761243"/>
                <a:chExt cx="235230" cy="238186"/>
              </a:xfrm>
            </p:grpSpPr>
            <p:pic>
              <p:nvPicPr>
                <p:cNvPr id="154" name="Picture 4">
                  <a:extLst>
                    <a:ext uri="{FF2B5EF4-FFF2-40B4-BE49-F238E27FC236}">
                      <a16:creationId xmlns:a16="http://schemas.microsoft.com/office/drawing/2014/main" id="{F133CFF4-1AD4-0AED-817B-AA8EA9E57D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2" t="2755" r="67275" b="70549"/>
                <a:stretch>
                  <a:fillRect/>
                </a:stretch>
              </p:blipFill>
              <p:spPr bwMode="auto">
                <a:xfrm>
                  <a:off x="541341" y="2776372"/>
                  <a:ext cx="229784" cy="223057"/>
                </a:xfrm>
                <a:prstGeom prst="rect">
                  <a:avLst/>
                </a:prstGeom>
                <a:noFill/>
                <a:effectLst>
                  <a:glow rad="12700">
                    <a:srgbClr val="00B050">
                      <a:alpha val="8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D34201C-E05B-2F64-0B0C-40C5A3A9E495}"/>
                    </a:ext>
                  </a:extLst>
                </p:cNvPr>
                <p:cNvSpPr txBox="1"/>
                <p:nvPr/>
              </p:nvSpPr>
              <p:spPr>
                <a:xfrm>
                  <a:off x="671218" y="2761243"/>
                  <a:ext cx="105353" cy="122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400" b="1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x1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FEAB0B-CF04-C8A6-E632-ED447844DDA3}"/>
              </a:ext>
            </a:extLst>
          </p:cNvPr>
          <p:cNvGrpSpPr/>
          <p:nvPr/>
        </p:nvGrpSpPr>
        <p:grpSpPr>
          <a:xfrm>
            <a:off x="8193978" y="4291922"/>
            <a:ext cx="3589200" cy="2236370"/>
            <a:chOff x="8193978" y="4291922"/>
            <a:chExt cx="3589200" cy="223637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3190398-E96A-B34F-A87D-AC5491630E9A}"/>
                </a:ext>
              </a:extLst>
            </p:cNvPr>
            <p:cNvGrpSpPr/>
            <p:nvPr/>
          </p:nvGrpSpPr>
          <p:grpSpPr>
            <a:xfrm>
              <a:off x="8193978" y="4291922"/>
              <a:ext cx="3589200" cy="433764"/>
              <a:chOff x="8193978" y="4291922"/>
              <a:chExt cx="358920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A8C82389-8A83-1EC3-E1DD-86751D63AF3C}"/>
                  </a:ext>
                </a:extLst>
              </p:cNvPr>
              <p:cNvGrpSpPr/>
              <p:nvPr/>
            </p:nvGrpSpPr>
            <p:grpSpPr>
              <a:xfrm>
                <a:off x="8193978" y="4291922"/>
                <a:ext cx="3589200" cy="228183"/>
                <a:chOff x="3937102" y="4268220"/>
                <a:chExt cx="358920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70C468FC-35A8-8382-B394-94F134A5B76B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3589200" cy="228183"/>
                </a:xfrm>
                <a:prstGeom prst="rect">
                  <a:avLst/>
                </a:prstGeom>
                <a:solidFill>
                  <a:srgbClr val="EEFAFE"/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40CDCB9A-026E-4895-027B-B196F779F03D}"/>
                    </a:ext>
                  </a:extLst>
                </p:cNvPr>
                <p:cNvSpPr txBox="1"/>
                <p:nvPr/>
              </p:nvSpPr>
              <p:spPr>
                <a:xfrm>
                  <a:off x="4579947" y="4305367"/>
                  <a:ext cx="230351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2]</a:t>
                  </a:r>
                  <a:r>
                    <a:rPr lang="en-US" altLang="ko-KR" sz="10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10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타겟팅된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대상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에게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집중된 피해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790975EB-BF25-DD49-66FF-F8D165788343}"/>
                  </a:ext>
                </a:extLst>
              </p:cNvPr>
              <p:cNvSpPr txBox="1"/>
              <p:nvPr/>
            </p:nvSpPr>
            <p:spPr>
              <a:xfrm>
                <a:off x="8934604" y="4571798"/>
                <a:ext cx="21079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 효과를 보유한 적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자동 타겟팅</a:t>
                </a:r>
                <a:endPara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5F3E3320-C218-2136-EC66-D3A93F2ABAC7}"/>
                </a:ext>
              </a:extLst>
            </p:cNvPr>
            <p:cNvGrpSpPr/>
            <p:nvPr/>
          </p:nvGrpSpPr>
          <p:grpSpPr>
            <a:xfrm>
              <a:off x="8252265" y="4906613"/>
              <a:ext cx="3472627" cy="1621679"/>
              <a:chOff x="8252265" y="4906613"/>
              <a:chExt cx="3472627" cy="1621679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BC377CE-32CE-B75E-F586-1D526795B056}"/>
                  </a:ext>
                </a:extLst>
              </p:cNvPr>
              <p:cNvGrpSpPr/>
              <p:nvPr/>
            </p:nvGrpSpPr>
            <p:grpSpPr>
              <a:xfrm>
                <a:off x="9545444" y="4906613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452" name="평행 사변형 451">
                  <a:extLst>
                    <a:ext uri="{FF2B5EF4-FFF2-40B4-BE49-F238E27FC236}">
                      <a16:creationId xmlns:a16="http://schemas.microsoft.com/office/drawing/2014/main" id="{678C257C-5479-BD2D-0365-33863AF2BA45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3" name="평행 사변형 452">
                  <a:extLst>
                    <a:ext uri="{FF2B5EF4-FFF2-40B4-BE49-F238E27FC236}">
                      <a16:creationId xmlns:a16="http://schemas.microsoft.com/office/drawing/2014/main" id="{E27138DF-EB77-FB35-87CC-B7C4BADF2BCB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4" name="평행 사변형 453">
                  <a:extLst>
                    <a:ext uri="{FF2B5EF4-FFF2-40B4-BE49-F238E27FC236}">
                      <a16:creationId xmlns:a16="http://schemas.microsoft.com/office/drawing/2014/main" id="{E5737033-49B4-4131-3B95-26FFA4495DCB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1" name="평행 사변형 470">
                  <a:extLst>
                    <a:ext uri="{FF2B5EF4-FFF2-40B4-BE49-F238E27FC236}">
                      <a16:creationId xmlns:a16="http://schemas.microsoft.com/office/drawing/2014/main" id="{5E0185BC-1466-06B9-157C-0DE1DF0B6356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평행 사변형 472">
                  <a:extLst>
                    <a:ext uri="{FF2B5EF4-FFF2-40B4-BE49-F238E27FC236}">
                      <a16:creationId xmlns:a16="http://schemas.microsoft.com/office/drawing/2014/main" id="{277FE2BC-B6DB-571C-43EA-5C28F1EF3105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4" name="평행 사변형 473">
                  <a:extLst>
                    <a:ext uri="{FF2B5EF4-FFF2-40B4-BE49-F238E27FC236}">
                      <a16:creationId xmlns:a16="http://schemas.microsoft.com/office/drawing/2014/main" id="{A3135D5F-AF5D-C822-BC69-3D7095E42BE4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5" name="평행 사변형 474">
                  <a:extLst>
                    <a:ext uri="{FF2B5EF4-FFF2-40B4-BE49-F238E27FC236}">
                      <a16:creationId xmlns:a16="http://schemas.microsoft.com/office/drawing/2014/main" id="{0E5791B6-CA01-75F0-0AD5-837BDF2BED0B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7" name="평행 사변형 476">
                  <a:extLst>
                    <a:ext uri="{FF2B5EF4-FFF2-40B4-BE49-F238E27FC236}">
                      <a16:creationId xmlns:a16="http://schemas.microsoft.com/office/drawing/2014/main" id="{6124A189-6095-A047-034A-BC9E4F08E0B5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8" name="평행 사변형 477">
                  <a:extLst>
                    <a:ext uri="{FF2B5EF4-FFF2-40B4-BE49-F238E27FC236}">
                      <a16:creationId xmlns:a16="http://schemas.microsoft.com/office/drawing/2014/main" id="{9C17B60A-A7B1-881B-F0F4-A13BE53013B5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54" name="그림 1053" descr="공구, 칼, 근접 무기, 칼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6362E77-F6A8-A001-DE65-EF1202E7F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695657" y="5643167"/>
                <a:ext cx="492662" cy="83211"/>
              </a:xfrm>
              <a:prstGeom prst="rect">
                <a:avLst/>
              </a:prstGeom>
              <a:effectLst>
                <a:glow rad="12700">
                  <a:srgbClr val="FFFF00">
                    <a:alpha val="26000"/>
                  </a:srgbClr>
                </a:glow>
              </a:effectLst>
            </p:spPr>
          </p:pic>
          <p:pic>
            <p:nvPicPr>
              <p:cNvPr id="451" name="그래픽 450" descr="용 단색으로 채워진">
                <a:extLst>
                  <a:ext uri="{FF2B5EF4-FFF2-40B4-BE49-F238E27FC236}">
                    <a16:creationId xmlns:a16="http://schemas.microsoft.com/office/drawing/2014/main" id="{BFC4AF87-B9C6-3CC2-D679-85C7B2F50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 flipH="1">
                <a:off x="10798950" y="5052383"/>
                <a:ext cx="925942" cy="925942"/>
              </a:xfrm>
              <a:prstGeom prst="rect">
                <a:avLst/>
              </a:prstGeom>
            </p:spPr>
          </p:pic>
          <p:pic>
            <p:nvPicPr>
              <p:cNvPr id="62" name="그래픽 61" descr="괴물 단색으로 채워진">
                <a:extLst>
                  <a:ext uri="{FF2B5EF4-FFF2-40B4-BE49-F238E27FC236}">
                    <a16:creationId xmlns:a16="http://schemas.microsoft.com/office/drawing/2014/main" id="{08BD6E3D-579E-4EE9-A61D-661D0C184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510873" y="4942086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63" name="그래픽 62" descr="괴물 단색으로 채워진">
                <a:extLst>
                  <a:ext uri="{FF2B5EF4-FFF2-40B4-BE49-F238E27FC236}">
                    <a16:creationId xmlns:a16="http://schemas.microsoft.com/office/drawing/2014/main" id="{85184560-B2F1-6355-31D5-7B430B25B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789328" y="5481575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448" name="그래픽 447" descr="괴물 단색으로 채워진">
                <a:extLst>
                  <a:ext uri="{FF2B5EF4-FFF2-40B4-BE49-F238E27FC236}">
                    <a16:creationId xmlns:a16="http://schemas.microsoft.com/office/drawing/2014/main" id="{A7C36CD7-4A38-61DC-A3F2-AA4DCADB3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09439" y="6018760"/>
                <a:ext cx="454319" cy="454319"/>
              </a:xfrm>
              <a:prstGeom prst="rect">
                <a:avLst/>
              </a:prstGeom>
            </p:spPr>
          </p:pic>
          <p:sp>
            <p:nvSpPr>
              <p:cNvPr id="449" name="폭발: 8pt 448">
                <a:extLst>
                  <a:ext uri="{FF2B5EF4-FFF2-40B4-BE49-F238E27FC236}">
                    <a16:creationId xmlns:a16="http://schemas.microsoft.com/office/drawing/2014/main" id="{2B16031B-5F68-61BA-C78D-3D1BC8E55A68}"/>
                  </a:ext>
                </a:extLst>
              </p:cNvPr>
              <p:cNvSpPr/>
              <p:nvPr/>
            </p:nvSpPr>
            <p:spPr>
              <a:xfrm>
                <a:off x="10707773" y="5382580"/>
                <a:ext cx="369624" cy="369624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91" name="폭발: 8pt 490">
                <a:extLst>
                  <a:ext uri="{FF2B5EF4-FFF2-40B4-BE49-F238E27FC236}">
                    <a16:creationId xmlns:a16="http://schemas.microsoft.com/office/drawing/2014/main" id="{5091FC01-C40C-30B7-DF5C-69049B68E32C}"/>
                  </a:ext>
                </a:extLst>
              </p:cNvPr>
              <p:cNvSpPr/>
              <p:nvPr/>
            </p:nvSpPr>
            <p:spPr>
              <a:xfrm>
                <a:off x="11136884" y="5566234"/>
                <a:ext cx="369624" cy="369624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pic>
            <p:nvPicPr>
              <p:cNvPr id="480" name="그림 479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D86D981-9F78-277B-1009-1A8185C81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47" r="64139" b="2157"/>
              <a:stretch>
                <a:fillRect/>
              </a:stretch>
            </p:blipFill>
            <p:spPr>
              <a:xfrm rot="15790485">
                <a:off x="9284048" y="4470358"/>
                <a:ext cx="610297" cy="2673864"/>
              </a:xfrm>
              <a:prstGeom prst="rect">
                <a:avLst/>
              </a:prstGeom>
              <a:effectLst>
                <a:glow rad="38100">
                  <a:schemeClr val="accent4">
                    <a:lumMod val="20000"/>
                    <a:lumOff val="80000"/>
                  </a:schemeClr>
                </a:glow>
              </a:effectLst>
            </p:spPr>
          </p:pic>
          <p:pic>
            <p:nvPicPr>
              <p:cNvPr id="57" name="그림 56" descr="인간의 얼굴, 아니메, 의류, 가상의 캐릭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CED1A50-A137-6819-9B13-3A7AB74C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1706" y="5276586"/>
                <a:ext cx="592618" cy="881732"/>
              </a:xfrm>
              <a:prstGeom prst="rect">
                <a:avLst/>
              </a:prstGeom>
            </p:spPr>
          </p:pic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889B3148-E2F7-8029-FB21-D5FA965A9BEF}"/>
                  </a:ext>
                </a:extLst>
              </p:cNvPr>
              <p:cNvGrpSpPr/>
              <p:nvPr/>
            </p:nvGrpSpPr>
            <p:grpSpPr>
              <a:xfrm>
                <a:off x="8411706" y="5170889"/>
                <a:ext cx="122121" cy="119599"/>
                <a:chOff x="541341" y="2761243"/>
                <a:chExt cx="243210" cy="238186"/>
              </a:xfrm>
            </p:grpSpPr>
            <p:pic>
              <p:nvPicPr>
                <p:cNvPr id="157" name="Picture 4">
                  <a:extLst>
                    <a:ext uri="{FF2B5EF4-FFF2-40B4-BE49-F238E27FC236}">
                      <a16:creationId xmlns:a16="http://schemas.microsoft.com/office/drawing/2014/main" id="{8D83FD4C-1E0E-AAA7-3917-5FFD2E7CBA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2" t="2755" r="67275" b="70549"/>
                <a:stretch>
                  <a:fillRect/>
                </a:stretch>
              </p:blipFill>
              <p:spPr bwMode="auto">
                <a:xfrm>
                  <a:off x="541341" y="2776372"/>
                  <a:ext cx="229784" cy="223057"/>
                </a:xfrm>
                <a:prstGeom prst="rect">
                  <a:avLst/>
                </a:prstGeom>
                <a:noFill/>
                <a:effectLst>
                  <a:glow rad="12700">
                    <a:srgbClr val="00B050">
                      <a:alpha val="8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12123D3E-C795-CBC7-2811-D0DE4E1BFFDA}"/>
                    </a:ext>
                  </a:extLst>
                </p:cNvPr>
                <p:cNvSpPr txBox="1"/>
                <p:nvPr/>
              </p:nvSpPr>
              <p:spPr>
                <a:xfrm>
                  <a:off x="663238" y="2761243"/>
                  <a:ext cx="121313" cy="122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400" b="1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x2</a:t>
                  </a:r>
                </a:p>
              </p:txBody>
            </p:sp>
          </p:grpSp>
          <p:pic>
            <p:nvPicPr>
              <p:cNvPr id="160" name="Picture 2">
                <a:extLst>
                  <a:ext uri="{FF2B5EF4-FFF2-40B4-BE49-F238E27FC236}">
                    <a16:creationId xmlns:a16="http://schemas.microsoft.com/office/drawing/2014/main" id="{E7B31A16-2927-52E7-4A48-7D949606BF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82" t="15337" r="71827" b="72099"/>
              <a:stretch>
                <a:fillRect/>
              </a:stretch>
            </p:blipFill>
            <p:spPr bwMode="auto">
              <a:xfrm>
                <a:off x="10917605" y="5927209"/>
                <a:ext cx="120765" cy="119551"/>
              </a:xfrm>
              <a:prstGeom prst="rect">
                <a:avLst/>
              </a:prstGeom>
              <a:noFill/>
              <a:effectLst>
                <a:glow rad="12700">
                  <a:srgbClr val="FF0000">
                    <a:alpha val="7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1" name="그림 480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7843786-A200-A651-8794-B42956753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57" t="52464" r="41329" b="2156"/>
              <a:stretch>
                <a:fillRect/>
              </a:stretch>
            </p:blipFill>
            <p:spPr>
              <a:xfrm rot="15743777">
                <a:off x="10419886" y="5155452"/>
                <a:ext cx="482904" cy="1381228"/>
              </a:xfrm>
              <a:prstGeom prst="rect">
                <a:avLst/>
              </a:prstGeom>
              <a:effectLst>
                <a:glow rad="25400">
                  <a:schemeClr val="accent4">
                    <a:lumMod val="20000"/>
                    <a:lumOff val="80000"/>
                  </a:schemeClr>
                </a:glow>
              </a:effectLst>
            </p:spPr>
          </p:pic>
        </p:grp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BC000E37-CDB7-E3AF-72BE-2A49DD454FF1}"/>
              </a:ext>
            </a:extLst>
          </p:cNvPr>
          <p:cNvGrpSpPr/>
          <p:nvPr/>
        </p:nvGrpSpPr>
        <p:grpSpPr>
          <a:xfrm>
            <a:off x="7426236" y="5302491"/>
            <a:ext cx="507024" cy="386854"/>
            <a:chOff x="7427485" y="5302491"/>
            <a:chExt cx="507024" cy="386854"/>
          </a:xfrm>
        </p:grpSpPr>
        <p:sp>
          <p:nvSpPr>
            <p:cNvPr id="498" name="화살표: 오른쪽 497">
              <a:extLst>
                <a:ext uri="{FF2B5EF4-FFF2-40B4-BE49-F238E27FC236}">
                  <a16:creationId xmlns:a16="http://schemas.microsoft.com/office/drawing/2014/main" id="{DC175D9D-DE67-60FF-A1A6-52A3EE1A5BE1}"/>
                </a:ext>
              </a:extLst>
            </p:cNvPr>
            <p:cNvSpPr/>
            <p:nvPr/>
          </p:nvSpPr>
          <p:spPr>
            <a:xfrm>
              <a:off x="7427485" y="5302491"/>
              <a:ext cx="50702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99B8A06-3E9F-A86B-EB5E-51E2DA96F2B8}"/>
                </a:ext>
              </a:extLst>
            </p:cNvPr>
            <p:cNvSpPr txBox="1"/>
            <p:nvPr/>
          </p:nvSpPr>
          <p:spPr>
            <a:xfrm>
              <a:off x="7535925" y="5566234"/>
              <a:ext cx="29014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다음 턴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F7EFE954-1070-9A71-FA8D-20F801C047BA}"/>
              </a:ext>
            </a:extLst>
          </p:cNvPr>
          <p:cNvGrpSpPr/>
          <p:nvPr/>
        </p:nvGrpSpPr>
        <p:grpSpPr>
          <a:xfrm>
            <a:off x="3576344" y="1342088"/>
            <a:ext cx="3589147" cy="2327531"/>
            <a:chOff x="3576344" y="1342088"/>
            <a:chExt cx="3589147" cy="2327531"/>
          </a:xfrm>
        </p:grpSpPr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F721EB35-DC35-6ED9-F5C9-45B18A851181}"/>
                </a:ext>
              </a:extLst>
            </p:cNvPr>
            <p:cNvGrpSpPr/>
            <p:nvPr/>
          </p:nvGrpSpPr>
          <p:grpSpPr>
            <a:xfrm>
              <a:off x="3576344" y="1342088"/>
              <a:ext cx="3589147" cy="228183"/>
              <a:chOff x="8339327" y="1342088"/>
              <a:chExt cx="3589147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5641BB16-92E9-0C0C-9A40-66F256BD0AD7}"/>
                  </a:ext>
                </a:extLst>
              </p:cNvPr>
              <p:cNvSpPr/>
              <p:nvPr/>
            </p:nvSpPr>
            <p:spPr>
              <a:xfrm>
                <a:off x="8339327" y="1342088"/>
                <a:ext cx="3589147" cy="228183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D277D35-FC62-379C-0B9A-1298D2FE280B}"/>
                  </a:ext>
                </a:extLst>
              </p:cNvPr>
              <p:cNvSpPr txBox="1"/>
              <p:nvPr/>
            </p:nvSpPr>
            <p:spPr>
              <a:xfrm>
                <a:off x="9204160" y="1379235"/>
                <a:ext cx="185948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2]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적 전체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분산된 피해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5898CE7F-A17B-094F-46BD-610F24A11864}"/>
                </a:ext>
              </a:extLst>
            </p:cNvPr>
            <p:cNvGrpSpPr/>
            <p:nvPr/>
          </p:nvGrpSpPr>
          <p:grpSpPr>
            <a:xfrm>
              <a:off x="3714324" y="1883125"/>
              <a:ext cx="3313186" cy="1786494"/>
              <a:chOff x="3378753" y="1883125"/>
              <a:chExt cx="3313186" cy="1786494"/>
            </a:xfrm>
          </p:grpSpPr>
          <p:grpSp>
            <p:nvGrpSpPr>
              <p:cNvPr id="496" name="그룹 495">
                <a:extLst>
                  <a:ext uri="{FF2B5EF4-FFF2-40B4-BE49-F238E27FC236}">
                    <a16:creationId xmlns:a16="http://schemas.microsoft.com/office/drawing/2014/main" id="{4245A860-464E-2AC4-F5D4-AF42EFC454C9}"/>
                  </a:ext>
                </a:extLst>
              </p:cNvPr>
              <p:cNvGrpSpPr/>
              <p:nvPr/>
            </p:nvGrpSpPr>
            <p:grpSpPr>
              <a:xfrm>
                <a:off x="3378753" y="1883125"/>
                <a:ext cx="3313186" cy="1786494"/>
                <a:chOff x="8506728" y="1883125"/>
                <a:chExt cx="3313186" cy="1786494"/>
              </a:xfrm>
            </p:grpSpPr>
            <p:grpSp>
              <p:nvGrpSpPr>
                <p:cNvPr id="556" name="그룹 555">
                  <a:extLst>
                    <a:ext uri="{FF2B5EF4-FFF2-40B4-BE49-F238E27FC236}">
                      <a16:creationId xmlns:a16="http://schemas.microsoft.com/office/drawing/2014/main" id="{F0C5A6D4-0B5A-8F90-337E-5F2B83970057}"/>
                    </a:ext>
                  </a:extLst>
                </p:cNvPr>
                <p:cNvGrpSpPr/>
                <p:nvPr/>
              </p:nvGrpSpPr>
              <p:grpSpPr>
                <a:xfrm>
                  <a:off x="9640466" y="1984183"/>
                  <a:ext cx="2158839" cy="1621679"/>
                  <a:chOff x="4315523" y="1897353"/>
                  <a:chExt cx="2158839" cy="1621679"/>
                </a:xfrm>
                <a:solidFill>
                  <a:schemeClr val="bg1"/>
                </a:solidFill>
              </p:grpSpPr>
              <p:sp>
                <p:nvSpPr>
                  <p:cNvPr id="557" name="평행 사변형 556">
                    <a:extLst>
                      <a:ext uri="{FF2B5EF4-FFF2-40B4-BE49-F238E27FC236}">
                        <a16:creationId xmlns:a16="http://schemas.microsoft.com/office/drawing/2014/main" id="{94401E20-19CA-B3AA-68BA-D44BD6EA00B2}"/>
                      </a:ext>
                    </a:extLst>
                  </p:cNvPr>
                  <p:cNvSpPr/>
                  <p:nvPr/>
                </p:nvSpPr>
                <p:spPr>
                  <a:xfrm>
                    <a:off x="5173071" y="1897353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8" name="평행 사변형 557">
                    <a:extLst>
                      <a:ext uri="{FF2B5EF4-FFF2-40B4-BE49-F238E27FC236}">
                        <a16:creationId xmlns:a16="http://schemas.microsoft.com/office/drawing/2014/main" id="{C61DE416-8704-A177-CBDD-059D4857464F}"/>
                      </a:ext>
                    </a:extLst>
                  </p:cNvPr>
                  <p:cNvSpPr/>
                  <p:nvPr/>
                </p:nvSpPr>
                <p:spPr>
                  <a:xfrm>
                    <a:off x="5034785" y="2438329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평행 사변형 558">
                    <a:extLst>
                      <a:ext uri="{FF2B5EF4-FFF2-40B4-BE49-F238E27FC236}">
                        <a16:creationId xmlns:a16="http://schemas.microsoft.com/office/drawing/2014/main" id="{CAF1D708-3B1F-50DA-6B1E-5C524AB0904F}"/>
                      </a:ext>
                    </a:extLst>
                  </p:cNvPr>
                  <p:cNvSpPr/>
                  <p:nvPr/>
                </p:nvSpPr>
                <p:spPr>
                  <a:xfrm>
                    <a:off x="4902106" y="2977726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평행 사변형 559">
                    <a:extLst>
                      <a:ext uri="{FF2B5EF4-FFF2-40B4-BE49-F238E27FC236}">
                        <a16:creationId xmlns:a16="http://schemas.microsoft.com/office/drawing/2014/main" id="{C9381AC1-B8EB-941E-736C-B4B916F3A74B}"/>
                      </a:ext>
                    </a:extLst>
                  </p:cNvPr>
                  <p:cNvSpPr/>
                  <p:nvPr/>
                </p:nvSpPr>
                <p:spPr>
                  <a:xfrm>
                    <a:off x="5754426" y="1897353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평행 사변형 560">
                    <a:extLst>
                      <a:ext uri="{FF2B5EF4-FFF2-40B4-BE49-F238E27FC236}">
                        <a16:creationId xmlns:a16="http://schemas.microsoft.com/office/drawing/2014/main" id="{D5D46363-2623-812F-6836-6FEBE382DDEB}"/>
                      </a:ext>
                    </a:extLst>
                  </p:cNvPr>
                  <p:cNvSpPr/>
                  <p:nvPr/>
                </p:nvSpPr>
                <p:spPr>
                  <a:xfrm>
                    <a:off x="5616139" y="2438329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평행 사변형 561">
                    <a:extLst>
                      <a:ext uri="{FF2B5EF4-FFF2-40B4-BE49-F238E27FC236}">
                        <a16:creationId xmlns:a16="http://schemas.microsoft.com/office/drawing/2014/main" id="{903D9195-1E99-03AF-AE8C-832A27ACCF47}"/>
                      </a:ext>
                    </a:extLst>
                  </p:cNvPr>
                  <p:cNvSpPr/>
                  <p:nvPr/>
                </p:nvSpPr>
                <p:spPr>
                  <a:xfrm>
                    <a:off x="5483461" y="2977726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3" name="평행 사변형 562">
                    <a:extLst>
                      <a:ext uri="{FF2B5EF4-FFF2-40B4-BE49-F238E27FC236}">
                        <a16:creationId xmlns:a16="http://schemas.microsoft.com/office/drawing/2014/main" id="{69F71F24-7F2D-02DD-3681-292C9064A9A2}"/>
                      </a:ext>
                    </a:extLst>
                  </p:cNvPr>
                  <p:cNvSpPr/>
                  <p:nvPr/>
                </p:nvSpPr>
                <p:spPr>
                  <a:xfrm>
                    <a:off x="4586488" y="1897353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평행 사변형 563">
                    <a:extLst>
                      <a:ext uri="{FF2B5EF4-FFF2-40B4-BE49-F238E27FC236}">
                        <a16:creationId xmlns:a16="http://schemas.microsoft.com/office/drawing/2014/main" id="{9E4C2EE3-5BA5-C43D-B17F-D9223A0D3F4B}"/>
                      </a:ext>
                    </a:extLst>
                  </p:cNvPr>
                  <p:cNvSpPr/>
                  <p:nvPr/>
                </p:nvSpPr>
                <p:spPr>
                  <a:xfrm>
                    <a:off x="4450583" y="2438329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평행 사변형 564">
                    <a:extLst>
                      <a:ext uri="{FF2B5EF4-FFF2-40B4-BE49-F238E27FC236}">
                        <a16:creationId xmlns:a16="http://schemas.microsoft.com/office/drawing/2014/main" id="{F10F6C72-910E-7471-3820-F7DF5A29B28F}"/>
                      </a:ext>
                    </a:extLst>
                  </p:cNvPr>
                  <p:cNvSpPr/>
                  <p:nvPr/>
                </p:nvSpPr>
                <p:spPr>
                  <a:xfrm>
                    <a:off x="4315523" y="2977726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55" name="그래픽 54" descr="괴물 단색으로 채워진">
                  <a:extLst>
                    <a:ext uri="{FF2B5EF4-FFF2-40B4-BE49-F238E27FC236}">
                      <a16:creationId xmlns:a16="http://schemas.microsoft.com/office/drawing/2014/main" id="{F8C5107D-EBA6-78A4-C466-0CED26B65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05895" y="2019656"/>
                  <a:ext cx="454319" cy="454319"/>
                </a:xfrm>
                <a:prstGeom prst="rect">
                  <a:avLst/>
                </a:prstGeom>
              </p:spPr>
            </p:pic>
            <p:pic>
              <p:nvPicPr>
                <p:cNvPr id="241" name="그래픽 240" descr="괴물 단색으로 채워진">
                  <a:extLst>
                    <a:ext uri="{FF2B5EF4-FFF2-40B4-BE49-F238E27FC236}">
                      <a16:creationId xmlns:a16="http://schemas.microsoft.com/office/drawing/2014/main" id="{F3BAD0A9-4B93-A73E-2B0A-5BDFE38113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84350" y="2559145"/>
                  <a:ext cx="454319" cy="454319"/>
                </a:xfrm>
                <a:prstGeom prst="rect">
                  <a:avLst/>
                </a:prstGeom>
              </p:spPr>
            </p:pic>
            <p:pic>
              <p:nvPicPr>
                <p:cNvPr id="56" name="그래픽 55" descr="괴물 단색으로 채워진">
                  <a:extLst>
                    <a:ext uri="{FF2B5EF4-FFF2-40B4-BE49-F238E27FC236}">
                      <a16:creationId xmlns:a16="http://schemas.microsoft.com/office/drawing/2014/main" id="{1CCF0547-AFD8-2537-DB60-1C2DC29AA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04461" y="3096330"/>
                  <a:ext cx="454319" cy="454319"/>
                </a:xfrm>
                <a:prstGeom prst="rect">
                  <a:avLst/>
                </a:prstGeom>
              </p:spPr>
            </p:pic>
            <p:sp>
              <p:nvSpPr>
                <p:cNvPr id="246" name="폭발: 8pt 245">
                  <a:extLst>
                    <a:ext uri="{FF2B5EF4-FFF2-40B4-BE49-F238E27FC236}">
                      <a16:creationId xmlns:a16="http://schemas.microsoft.com/office/drawing/2014/main" id="{50975C47-1F98-2816-751E-498C4F7601A4}"/>
                    </a:ext>
                  </a:extLst>
                </p:cNvPr>
                <p:cNvSpPr/>
                <p:nvPr/>
              </p:nvSpPr>
              <p:spPr>
                <a:xfrm>
                  <a:off x="9884350" y="2653228"/>
                  <a:ext cx="198966" cy="198966"/>
                </a:xfrm>
                <a:prstGeom prst="irregularSeal1">
                  <a:avLst/>
                </a:prstGeom>
                <a:solidFill>
                  <a:srgbClr val="FFFF00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4" name="폭발: 8pt 53">
                  <a:extLst>
                    <a:ext uri="{FF2B5EF4-FFF2-40B4-BE49-F238E27FC236}">
                      <a16:creationId xmlns:a16="http://schemas.microsoft.com/office/drawing/2014/main" id="{9E5D7787-906B-0190-15BC-CC5CB0E30FD7}"/>
                    </a:ext>
                  </a:extLst>
                </p:cNvPr>
                <p:cNvSpPr/>
                <p:nvPr/>
              </p:nvSpPr>
              <p:spPr>
                <a:xfrm>
                  <a:off x="10339743" y="3206570"/>
                  <a:ext cx="198966" cy="198966"/>
                </a:xfrm>
                <a:prstGeom prst="irregularSeal1">
                  <a:avLst/>
                </a:prstGeom>
                <a:solidFill>
                  <a:srgbClr val="FFFF00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58" name="그래픽 57" descr="용 단색으로 채워진">
                  <a:extLst>
                    <a:ext uri="{FF2B5EF4-FFF2-40B4-BE49-F238E27FC236}">
                      <a16:creationId xmlns:a16="http://schemas.microsoft.com/office/drawing/2014/main" id="{F3875FCC-9A45-E415-177D-210B12E9DD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 flipH="1">
                  <a:off x="10893972" y="2129953"/>
                  <a:ext cx="925942" cy="925942"/>
                </a:xfrm>
                <a:prstGeom prst="rect">
                  <a:avLst/>
                </a:prstGeom>
              </p:spPr>
            </p:pic>
            <p:sp>
              <p:nvSpPr>
                <p:cNvPr id="489" name="폭발: 8pt 488">
                  <a:extLst>
                    <a:ext uri="{FF2B5EF4-FFF2-40B4-BE49-F238E27FC236}">
                      <a16:creationId xmlns:a16="http://schemas.microsoft.com/office/drawing/2014/main" id="{1C40E7B0-AA0B-444A-3F99-FD91FD3D62CF}"/>
                    </a:ext>
                  </a:extLst>
                </p:cNvPr>
                <p:cNvSpPr/>
                <p:nvPr/>
              </p:nvSpPr>
              <p:spPr>
                <a:xfrm>
                  <a:off x="10566902" y="2019656"/>
                  <a:ext cx="198966" cy="198966"/>
                </a:xfrm>
                <a:prstGeom prst="irregularSeal1">
                  <a:avLst/>
                </a:prstGeom>
                <a:solidFill>
                  <a:srgbClr val="FFFF00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490" name="폭발: 8pt 489">
                  <a:extLst>
                    <a:ext uri="{FF2B5EF4-FFF2-40B4-BE49-F238E27FC236}">
                      <a16:creationId xmlns:a16="http://schemas.microsoft.com/office/drawing/2014/main" id="{A64C2B09-ED65-FDF9-AB96-2BCF47926E0C}"/>
                    </a:ext>
                  </a:extLst>
                </p:cNvPr>
                <p:cNvSpPr/>
                <p:nvPr/>
              </p:nvSpPr>
              <p:spPr>
                <a:xfrm>
                  <a:off x="11043242" y="2611290"/>
                  <a:ext cx="198966" cy="198966"/>
                </a:xfrm>
                <a:prstGeom prst="irregularSeal1">
                  <a:avLst/>
                </a:prstGeom>
                <a:solidFill>
                  <a:srgbClr val="FFFF00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487" name="Picture 6">
                  <a:extLst>
                    <a:ext uri="{FF2B5EF4-FFF2-40B4-BE49-F238E27FC236}">
                      <a16:creationId xmlns:a16="http://schemas.microsoft.com/office/drawing/2014/main" id="{89BBB107-224A-451E-8D6E-B1B271D8B2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alphaModFix amt="9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522" t="3989" r="31256" b="3115"/>
                <a:stretch>
                  <a:fillRect/>
                </a:stretch>
              </p:blipFill>
              <p:spPr bwMode="auto">
                <a:xfrm rot="21367090" flipH="1">
                  <a:off x="8582311" y="1883125"/>
                  <a:ext cx="3021700" cy="1786494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lumMod val="20000"/>
                      <a:lumOff val="80000"/>
                      <a:alpha val="6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그림 49" descr="인간의 얼굴, 아니메, 의류, 가상의 캐릭터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D425E32-8238-2C40-5EED-5AAC055F3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6728" y="2354156"/>
                  <a:ext cx="592618" cy="881732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4">
                <a:extLst>
                  <a:ext uri="{FF2B5EF4-FFF2-40B4-BE49-F238E27FC236}">
                    <a16:creationId xmlns:a16="http://schemas.microsoft.com/office/drawing/2014/main" id="{408CB424-B301-AFD4-3E63-FEB7212EB2D0}"/>
                  </a:ext>
                </a:extLst>
              </p:cNvPr>
              <p:cNvGrpSpPr/>
              <p:nvPr/>
            </p:nvGrpSpPr>
            <p:grpSpPr>
              <a:xfrm>
                <a:off x="3382770" y="2199694"/>
                <a:ext cx="118114" cy="119599"/>
                <a:chOff x="541341" y="2761243"/>
                <a:chExt cx="235230" cy="238186"/>
              </a:xfrm>
            </p:grpSpPr>
            <p:pic>
              <p:nvPicPr>
                <p:cNvPr id="1046" name="Picture 4">
                  <a:extLst>
                    <a:ext uri="{FF2B5EF4-FFF2-40B4-BE49-F238E27FC236}">
                      <a16:creationId xmlns:a16="http://schemas.microsoft.com/office/drawing/2014/main" id="{9660A511-E5CE-7E3C-A4D8-245F58D97E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2" t="2755" r="67275" b="70549"/>
                <a:stretch>
                  <a:fillRect/>
                </a:stretch>
              </p:blipFill>
              <p:spPr bwMode="auto">
                <a:xfrm>
                  <a:off x="541341" y="2776372"/>
                  <a:ext cx="229784" cy="223057"/>
                </a:xfrm>
                <a:prstGeom prst="rect">
                  <a:avLst/>
                </a:prstGeom>
                <a:noFill/>
                <a:effectLst>
                  <a:glow rad="12700">
                    <a:srgbClr val="00B050">
                      <a:alpha val="8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8BAD0DC1-5B03-4028-E689-49999648874D}"/>
                    </a:ext>
                  </a:extLst>
                </p:cNvPr>
                <p:cNvSpPr txBox="1"/>
                <p:nvPr/>
              </p:nvSpPr>
              <p:spPr>
                <a:xfrm>
                  <a:off x="671218" y="2761243"/>
                  <a:ext cx="105353" cy="122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400" b="1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x1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1287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7712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유도할 수 있어 대상에게 피해를 집중시킬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방어력을 무시하는 공격을 하기 때문에 방어력이 높은 탱커형 몬스터에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파티 조합의 핵심이 되어 파티 구성의 재미를 제공합니다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체력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방어력 등 방어 능력이 낮습니다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온전한 성능을 내기 위해서는 사전 작업이 필요합니다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개체 수가 많아질수록 효율이 낮아집니다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범용적으로는 사용하기 힘들어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초보 유저는 캐릭터를 획득해도 제대로 활용하지 못할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311998"/>
              </p:ext>
            </p:extLst>
          </p:nvPr>
        </p:nvGraphicFramePr>
        <p:xfrm>
          <a:off x="263525" y="4466118"/>
          <a:ext cx="8352155" cy="1795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단일 대상 케어 능력이 좋은 캐릭터와 함께 사용하여 낮은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피해가 좋은 서브 딜러와 함께 사용하여 다수의 일반 몬스터를 먼저 처치한 후 보스 몬스터에게 피해를 집중할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보호막을 부여하는 캐릭터와 함께 사용하여 사전 작업 과정을 단축시킬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탱커형 몬스터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방어력 증가 버프 부여 몬스터 등 방어력이 높은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개체 수가 적을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순간적으로 높은 피해를 줘야 하는 상황에서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58192"/>
              </p:ext>
            </p:extLst>
          </p:nvPr>
        </p:nvGraphicFramePr>
        <p:xfrm>
          <a:off x="263525" y="889948"/>
          <a:ext cx="11670567" cy="53413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5544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41376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활용하여 번개를 유도하는 컨셉을 강화하는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부여 효과를 가진 캐릭터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(ex: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와 파티를 구성하면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캐릭터의 성능이 더욱 증가하게 설계합니다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대상에게 번개 유도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중첩 마다 방어 무시 수치 증가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중첩 당 방어력의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%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무시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 턴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보유 시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추가 생성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83922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</a:t>
                      </a:r>
                      <a:r>
                        <a:rPr lang="ko-KR" altLang="en-US" sz="10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ㄷ</a:t>
                      </a:r>
                      <a:endParaRPr lang="en-US" altLang="ko-KR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무작위 두 명의 적에게 번개를 방출하여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회씩 타격</a:t>
                      </a:r>
                      <a:br>
                        <a:rPr lang="en-US" altLang="ko-KR" sz="1000" b="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천뢰유침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대상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따라 다른 효과를 제공하여 전략적인 전투를 유도합니다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대상에게 발사하여 번개를 유도하기 위한 사전 작업용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대상 지정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시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천뢰침으로</a:t>
                      </a:r>
                      <a:r>
                        <a:rPr lang="ko-KR" altLang="en-US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6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 지정 시</a:t>
                      </a: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 후 턴 종료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재사용 대기 시간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감소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천뢰연격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 무시 피해 수치는 낮지만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전체에게 번개를 방출하여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회씩 타격</a:t>
                      </a:r>
                      <a:br>
                        <a:rPr lang="en-US" altLang="ko-KR" sz="1000" b="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천뢰개벽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대상에게 강력한 방어 무시 피해를 줄 수 있는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강력한 피해에 걸맞는 사전 작업으로 스택을 쌓아 </a:t>
                      </a:r>
                      <a:b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터트리는 재미를 줄 수 있습니다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보유한 </a:t>
                      </a:r>
                      <a:r>
                        <a:rPr lang="ko-KR" altLang="en-US" sz="10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개 이상일 때 사용 가능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지정한 적 주변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칸 범위내의 적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b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중첩 마다 방어 무시 수치 추가</a:t>
                      </a:r>
                      <a:b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중첩 당 방어 무시 수치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%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추가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800" b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C6765B98-6CBB-B66D-7198-A87461CE2017}"/>
              </a:ext>
            </a:extLst>
          </p:cNvPr>
          <p:cNvGrpSpPr/>
          <p:nvPr/>
        </p:nvGrpSpPr>
        <p:grpSpPr>
          <a:xfrm>
            <a:off x="9948828" y="3364349"/>
            <a:ext cx="580287" cy="552100"/>
            <a:chOff x="10047860" y="3449712"/>
            <a:chExt cx="580287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0047860" y="3805998"/>
              <a:ext cx="580287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0100853" y="3449712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7B147FC-753A-DA6C-7156-6A30E4F4EBC2}"/>
              </a:ext>
            </a:extLst>
          </p:cNvPr>
          <p:cNvSpPr txBox="1"/>
          <p:nvPr/>
        </p:nvSpPr>
        <p:spPr>
          <a:xfrm>
            <a:off x="10724522" y="3578844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E0FC99B-BBF6-D6AD-8F8A-B12E13A5DA1A}"/>
              </a:ext>
            </a:extLst>
          </p:cNvPr>
          <p:cNvGrpSpPr/>
          <p:nvPr/>
        </p:nvGrpSpPr>
        <p:grpSpPr>
          <a:xfrm>
            <a:off x="11142137" y="3364349"/>
            <a:ext cx="474301" cy="552100"/>
            <a:chOff x="10978378" y="3399887"/>
            <a:chExt cx="474301" cy="55210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978378" y="3399887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11026373" y="3756173"/>
              <a:ext cx="378310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자신 지정</a:t>
              </a:r>
              <a:endParaRPr lang="en-US" altLang="ko-KR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3EE7BEC-B654-F802-780A-8A871D37B92B}"/>
              </a:ext>
            </a:extLst>
          </p:cNvPr>
          <p:cNvGrpSpPr/>
          <p:nvPr/>
        </p:nvGrpSpPr>
        <p:grpSpPr>
          <a:xfrm>
            <a:off x="9746849" y="2336317"/>
            <a:ext cx="984244" cy="552100"/>
            <a:chOff x="9991367" y="2604664"/>
            <a:chExt cx="984244" cy="5521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968637-E6CD-ED39-E441-E93FD43B2850}"/>
                </a:ext>
              </a:extLst>
            </p:cNvPr>
            <p:cNvSpPr txBox="1"/>
            <p:nvPr/>
          </p:nvSpPr>
          <p:spPr>
            <a:xfrm>
              <a:off x="9991367" y="2960950"/>
              <a:ext cx="984244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두 개체에 무작위 공격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01648EE-E3C8-B0DD-211E-27ABB37F9017}"/>
                </a:ext>
              </a:extLst>
            </p:cNvPr>
            <p:cNvGrpSpPr/>
            <p:nvPr/>
          </p:nvGrpSpPr>
          <p:grpSpPr>
            <a:xfrm>
              <a:off x="10246339" y="2604664"/>
              <a:ext cx="474301" cy="356286"/>
              <a:chOff x="6271939" y="1984183"/>
              <a:chExt cx="2158839" cy="1621679"/>
            </a:xfrm>
          </p:grpSpPr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E906B98B-5556-B8CD-6520-751F95B7788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평행 사변형 20">
                <a:extLst>
                  <a:ext uri="{FF2B5EF4-FFF2-40B4-BE49-F238E27FC236}">
                    <a16:creationId xmlns:a16="http://schemas.microsoft.com/office/drawing/2014/main" id="{B9D46DFE-F510-E54F-E15C-CF5022F8EEF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평행 사변형 31">
                <a:extLst>
                  <a:ext uri="{FF2B5EF4-FFF2-40B4-BE49-F238E27FC236}">
                    <a16:creationId xmlns:a16="http://schemas.microsoft.com/office/drawing/2014/main" id="{C890383A-1FAB-2274-BCD1-94404F6D10F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CC49E5A2-9EEB-A6B7-A600-76968DF12968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84B55CE8-56AB-5C55-3346-88D468F1558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평행 사변형 34">
                <a:extLst>
                  <a:ext uri="{FF2B5EF4-FFF2-40B4-BE49-F238E27FC236}">
                    <a16:creationId xmlns:a16="http://schemas.microsoft.com/office/drawing/2014/main" id="{6C380EED-32B8-CA17-050B-AA4CA7FE875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평행 사변형 36">
                <a:extLst>
                  <a:ext uri="{FF2B5EF4-FFF2-40B4-BE49-F238E27FC236}">
                    <a16:creationId xmlns:a16="http://schemas.microsoft.com/office/drawing/2014/main" id="{77D22F66-0CA8-DAC5-C924-2B1BC87FC714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775D0829-15D6-ADC9-AEE6-F1FCE612FB87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평행 사변형 35">
                <a:extLst>
                  <a:ext uri="{FF2B5EF4-FFF2-40B4-BE49-F238E27FC236}">
                    <a16:creationId xmlns:a16="http://schemas.microsoft.com/office/drawing/2014/main" id="{01E47163-EA3E-E48F-E3BF-E1E469A6E0FA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1DA7A5-6754-B4B5-238F-2381D6DEAB68}"/>
              </a:ext>
            </a:extLst>
          </p:cNvPr>
          <p:cNvGrpSpPr/>
          <p:nvPr/>
        </p:nvGrpSpPr>
        <p:grpSpPr>
          <a:xfrm>
            <a:off x="9992910" y="4337738"/>
            <a:ext cx="492122" cy="552173"/>
            <a:chOff x="9988451" y="4406711"/>
            <a:chExt cx="492122" cy="55217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2FB614-89ED-4CC6-F09E-24D31658BEDB}"/>
                </a:ext>
              </a:extLst>
            </p:cNvPr>
            <p:cNvSpPr txBox="1"/>
            <p:nvPr/>
          </p:nvSpPr>
          <p:spPr>
            <a:xfrm>
              <a:off x="9988451" y="4763070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4D39C03-DC71-7F1D-A5E1-96E5D1EA7BC7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76BEAE51-1F98-BB99-A5EA-957810DB2493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683C0A98-1B73-BD42-1077-C9475C6BC8E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C11163A5-AE4B-5E46-D72A-7001B4F26FBF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BCC0B07F-2915-7C3A-7D16-BFE2FB503454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C3584459-6AC1-9F13-67BE-74D516A07BF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9692C9B0-4CB7-64E8-8336-91F5D63E4C09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C6FC958C-5546-D8DF-ECA9-605C4766E7BA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DE527473-59D5-C39E-A6B7-C21698FF82D3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0604B076-14BC-3FCE-79A9-6DC7678D4E77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641F8A7-A5EE-8E52-9E95-454146A095EC}"/>
              </a:ext>
            </a:extLst>
          </p:cNvPr>
          <p:cNvGrpSpPr/>
          <p:nvPr/>
        </p:nvGrpSpPr>
        <p:grpSpPr>
          <a:xfrm>
            <a:off x="10974529" y="4337738"/>
            <a:ext cx="809517" cy="675283"/>
            <a:chOff x="9820009" y="4406711"/>
            <a:chExt cx="809517" cy="67528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E10DBA-DC95-AFF8-7FE5-45C9F5EC5840}"/>
                </a:ext>
              </a:extLst>
            </p:cNvPr>
            <p:cNvSpPr txBox="1"/>
            <p:nvPr/>
          </p:nvSpPr>
          <p:spPr>
            <a:xfrm>
              <a:off x="9820009" y="4763070"/>
              <a:ext cx="809517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C05005B-4E6B-77FB-9944-A6978C36DC9F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60" name="평행 사변형 59">
                <a:extLst>
                  <a:ext uri="{FF2B5EF4-FFF2-40B4-BE49-F238E27FC236}">
                    <a16:creationId xmlns:a16="http://schemas.microsoft.com/office/drawing/2014/main" id="{61B86D3A-109E-7EB2-8BFC-A455470905BD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평행 사변형 60">
                <a:extLst>
                  <a:ext uri="{FF2B5EF4-FFF2-40B4-BE49-F238E27FC236}">
                    <a16:creationId xmlns:a16="http://schemas.microsoft.com/office/drawing/2014/main" id="{55D233DE-1C13-1E97-CB3E-09CAEA78213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평행 사변형 61">
                <a:extLst>
                  <a:ext uri="{FF2B5EF4-FFF2-40B4-BE49-F238E27FC236}">
                    <a16:creationId xmlns:a16="http://schemas.microsoft.com/office/drawing/2014/main" id="{2CED84F0-ECA4-4FB6-B826-C373A05CBD64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754B97F3-5FE4-B218-24F6-3F87E9551EA0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A0CAC065-5B66-B8CB-7033-6538C83E52A9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453FB8C5-3CB9-D6F1-2906-8B11A460AA6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6430A610-5CFB-ACE2-A928-600C5AB63683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38653DE9-CD5F-9D07-8F72-A6335F38BF28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FD4241D1-FB49-33EC-9B2A-3BC28305760F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7FF65F3-B040-012C-540B-BC43D36EC3C2}"/>
              </a:ext>
            </a:extLst>
          </p:cNvPr>
          <p:cNvSpPr txBox="1"/>
          <p:nvPr/>
        </p:nvSpPr>
        <p:spPr>
          <a:xfrm>
            <a:off x="10724522" y="4511523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B661056-6CBA-6699-DD0A-ADCDDC7B6055}"/>
              </a:ext>
            </a:extLst>
          </p:cNvPr>
          <p:cNvGrpSpPr/>
          <p:nvPr/>
        </p:nvGrpSpPr>
        <p:grpSpPr>
          <a:xfrm>
            <a:off x="10974529" y="2336317"/>
            <a:ext cx="809517" cy="675283"/>
            <a:chOff x="9820009" y="4406711"/>
            <a:chExt cx="809517" cy="675283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3B2D138-435B-2336-ABD0-0CF59E5510AD}"/>
                </a:ext>
              </a:extLst>
            </p:cNvPr>
            <p:cNvSpPr txBox="1"/>
            <p:nvPr/>
          </p:nvSpPr>
          <p:spPr>
            <a:xfrm>
              <a:off x="9820009" y="4763070"/>
              <a:ext cx="809517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4B5BEFD-5051-77F2-325E-4516325F7E5A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89" name="평행 사변형 88">
                <a:extLst>
                  <a:ext uri="{FF2B5EF4-FFF2-40B4-BE49-F238E27FC236}">
                    <a16:creationId xmlns:a16="http://schemas.microsoft.com/office/drawing/2014/main" id="{1533EBDD-1666-0718-576C-5ED3F1D121EA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평행 사변형 89">
                <a:extLst>
                  <a:ext uri="{FF2B5EF4-FFF2-40B4-BE49-F238E27FC236}">
                    <a16:creationId xmlns:a16="http://schemas.microsoft.com/office/drawing/2014/main" id="{1904461F-AFC6-C64A-0036-95105FA9F375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평행 사변형 90">
                <a:extLst>
                  <a:ext uri="{FF2B5EF4-FFF2-40B4-BE49-F238E27FC236}">
                    <a16:creationId xmlns:a16="http://schemas.microsoft.com/office/drawing/2014/main" id="{380F2911-9C87-B3C1-9B29-1FFDFA8E8DFC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평행 사변형 91">
                <a:extLst>
                  <a:ext uri="{FF2B5EF4-FFF2-40B4-BE49-F238E27FC236}">
                    <a16:creationId xmlns:a16="http://schemas.microsoft.com/office/drawing/2014/main" id="{679FC247-5E12-DC34-89DB-6D6322456DD1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평행 사변형 92">
                <a:extLst>
                  <a:ext uri="{FF2B5EF4-FFF2-40B4-BE49-F238E27FC236}">
                    <a16:creationId xmlns:a16="http://schemas.microsoft.com/office/drawing/2014/main" id="{BCAAD530-9F68-E8CB-35BB-D3C8D5D491D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평행 사변형 93">
                <a:extLst>
                  <a:ext uri="{FF2B5EF4-FFF2-40B4-BE49-F238E27FC236}">
                    <a16:creationId xmlns:a16="http://schemas.microsoft.com/office/drawing/2014/main" id="{0ECBE9E0-90B5-79E8-44C6-F74C7EA288B5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평행 사변형 94">
                <a:extLst>
                  <a:ext uri="{FF2B5EF4-FFF2-40B4-BE49-F238E27FC236}">
                    <a16:creationId xmlns:a16="http://schemas.microsoft.com/office/drawing/2014/main" id="{BD2D49AA-155F-019B-45D7-A5351DEC394C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2CC594A0-208B-0C1C-AE52-A2AFBBB80E2B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3D6FBF35-4EA4-BCEC-6B96-F15F2BCFD814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ABFF72A-CCCD-536C-65FA-21E6100E8338}"/>
              </a:ext>
            </a:extLst>
          </p:cNvPr>
          <p:cNvSpPr txBox="1"/>
          <p:nvPr/>
        </p:nvSpPr>
        <p:spPr>
          <a:xfrm>
            <a:off x="10724522" y="2510102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F7AC26F-1CD5-64A1-336D-6CBEEBC4AFED}"/>
              </a:ext>
            </a:extLst>
          </p:cNvPr>
          <p:cNvGrpSpPr/>
          <p:nvPr/>
        </p:nvGrpSpPr>
        <p:grpSpPr>
          <a:xfrm>
            <a:off x="9755666" y="5349890"/>
            <a:ext cx="966611" cy="675210"/>
            <a:chOff x="10054483" y="5437871"/>
            <a:chExt cx="966611" cy="675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B945C5D-ECB6-EEB5-17F1-B90BA13E0DBE}"/>
                </a:ext>
              </a:extLst>
            </p:cNvPr>
            <p:cNvSpPr txBox="1"/>
            <p:nvPr/>
          </p:nvSpPr>
          <p:spPr>
            <a:xfrm>
              <a:off x="10054483" y="5794157"/>
              <a:ext cx="966611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대상 지정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주변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칸 범위 내 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8575974-2B6B-D9A8-F7B3-7499268978F1}"/>
                </a:ext>
              </a:extLst>
            </p:cNvPr>
            <p:cNvGrpSpPr/>
            <p:nvPr/>
          </p:nvGrpSpPr>
          <p:grpSpPr>
            <a:xfrm>
              <a:off x="10300638" y="5437871"/>
              <a:ext cx="474301" cy="356286"/>
              <a:chOff x="6271939" y="1984183"/>
              <a:chExt cx="2158839" cy="1621679"/>
            </a:xfrm>
          </p:grpSpPr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62A273F0-53E1-B95A-43AD-D153149313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178D5A3A-824D-79E4-9871-1D624B8453DA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평행 사변형 104">
                <a:extLst>
                  <a:ext uri="{FF2B5EF4-FFF2-40B4-BE49-F238E27FC236}">
                    <a16:creationId xmlns:a16="http://schemas.microsoft.com/office/drawing/2014/main" id="{018D300A-F67E-33E6-F905-266126B0F98E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평행 사변형 105">
                <a:extLst>
                  <a:ext uri="{FF2B5EF4-FFF2-40B4-BE49-F238E27FC236}">
                    <a16:creationId xmlns:a16="http://schemas.microsoft.com/office/drawing/2014/main" id="{FE7AFE5A-5981-0A43-BDB4-32836C156E07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A6BD0C97-E8EE-0E02-3104-FDF92B8BB888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평행 사변형 107">
                <a:extLst>
                  <a:ext uri="{FF2B5EF4-FFF2-40B4-BE49-F238E27FC236}">
                    <a16:creationId xmlns:a16="http://schemas.microsoft.com/office/drawing/2014/main" id="{9CA2C104-9143-252C-972B-51AB73B2F726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평행 사변형 108">
                <a:extLst>
                  <a:ext uri="{FF2B5EF4-FFF2-40B4-BE49-F238E27FC236}">
                    <a16:creationId xmlns:a16="http://schemas.microsoft.com/office/drawing/2014/main" id="{988010D8-B954-3355-8032-61F1463E23C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평행 사변형 109">
                <a:extLst>
                  <a:ext uri="{FF2B5EF4-FFF2-40B4-BE49-F238E27FC236}">
                    <a16:creationId xmlns:a16="http://schemas.microsoft.com/office/drawing/2014/main" id="{D2747C52-9310-721F-0D35-6F2E795C3CEA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평행 사변형 110">
                <a:extLst>
                  <a:ext uri="{FF2B5EF4-FFF2-40B4-BE49-F238E27FC236}">
                    <a16:creationId xmlns:a16="http://schemas.microsoft.com/office/drawing/2014/main" id="{A99BB2E2-0959-1718-E152-D450CA09804A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EDAB084-4F75-5F26-9C2F-D199D4BCBE42}"/>
              </a:ext>
            </a:extLst>
          </p:cNvPr>
          <p:cNvSpPr txBox="1"/>
          <p:nvPr/>
        </p:nvSpPr>
        <p:spPr>
          <a:xfrm>
            <a:off x="10724522" y="5523602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9F66528-E55A-33F0-BE37-5991D80525E0}"/>
              </a:ext>
            </a:extLst>
          </p:cNvPr>
          <p:cNvGrpSpPr/>
          <p:nvPr/>
        </p:nvGrpSpPr>
        <p:grpSpPr>
          <a:xfrm>
            <a:off x="10974529" y="5349890"/>
            <a:ext cx="809516" cy="675210"/>
            <a:chOff x="10133030" y="5437871"/>
            <a:chExt cx="809516" cy="67521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71F5130-DBD2-B8D5-77CE-0328F5E51BBB}"/>
                </a:ext>
              </a:extLst>
            </p:cNvPr>
            <p:cNvSpPr txBox="1"/>
            <p:nvPr/>
          </p:nvSpPr>
          <p:spPr>
            <a:xfrm>
              <a:off x="10133030" y="5794157"/>
              <a:ext cx="809516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6FDB4C5-B250-83EB-336F-5716E95FA72D}"/>
                </a:ext>
              </a:extLst>
            </p:cNvPr>
            <p:cNvGrpSpPr/>
            <p:nvPr/>
          </p:nvGrpSpPr>
          <p:grpSpPr>
            <a:xfrm>
              <a:off x="10300638" y="5437871"/>
              <a:ext cx="474301" cy="356286"/>
              <a:chOff x="6271939" y="1984183"/>
              <a:chExt cx="2158839" cy="1621679"/>
            </a:xfrm>
          </p:grpSpPr>
          <p:sp>
            <p:nvSpPr>
              <p:cNvPr id="117" name="평행 사변형 116">
                <a:extLst>
                  <a:ext uri="{FF2B5EF4-FFF2-40B4-BE49-F238E27FC236}">
                    <a16:creationId xmlns:a16="http://schemas.microsoft.com/office/drawing/2014/main" id="{672F938F-D7D7-438E-5560-E7115F5C0226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평행 사변형 117">
                <a:extLst>
                  <a:ext uri="{FF2B5EF4-FFF2-40B4-BE49-F238E27FC236}">
                    <a16:creationId xmlns:a16="http://schemas.microsoft.com/office/drawing/2014/main" id="{0517D135-212A-6B66-1041-6755C98DAC4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평행 사변형 118">
                <a:extLst>
                  <a:ext uri="{FF2B5EF4-FFF2-40B4-BE49-F238E27FC236}">
                    <a16:creationId xmlns:a16="http://schemas.microsoft.com/office/drawing/2014/main" id="{5CA87DEA-59C3-9541-8989-DAF66A19DC6D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9AE490C3-DC6E-A90F-1E0C-F618324BFA5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평행 사변형 120">
                <a:extLst>
                  <a:ext uri="{FF2B5EF4-FFF2-40B4-BE49-F238E27FC236}">
                    <a16:creationId xmlns:a16="http://schemas.microsoft.com/office/drawing/2014/main" id="{372599E0-E760-D9B0-1A40-A41E6AD471C7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평행 사변형 121">
                <a:extLst>
                  <a:ext uri="{FF2B5EF4-FFF2-40B4-BE49-F238E27FC236}">
                    <a16:creationId xmlns:a16="http://schemas.microsoft.com/office/drawing/2014/main" id="{6B6210B8-EF02-66F1-18AE-4D27DC4F5466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평행 사변형 122">
                <a:extLst>
                  <a:ext uri="{FF2B5EF4-FFF2-40B4-BE49-F238E27FC236}">
                    <a16:creationId xmlns:a16="http://schemas.microsoft.com/office/drawing/2014/main" id="{2EA2A8F5-5DC9-B834-1C6F-3B182AFD3D9F}"/>
                  </a:ext>
                </a:extLst>
              </p:cNvPr>
              <p:cNvSpPr/>
              <p:nvPr/>
            </p:nvSpPr>
            <p:spPr>
              <a:xfrm>
                <a:off x="7572556" y="2525157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평행 사변형 123">
                <a:extLst>
                  <a:ext uri="{FF2B5EF4-FFF2-40B4-BE49-F238E27FC236}">
                    <a16:creationId xmlns:a16="http://schemas.microsoft.com/office/drawing/2014/main" id="{2EF3784A-58EC-E52B-AA0E-23B47968CC80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평행 사변형 124">
                <a:extLst>
                  <a:ext uri="{FF2B5EF4-FFF2-40B4-BE49-F238E27FC236}">
                    <a16:creationId xmlns:a16="http://schemas.microsoft.com/office/drawing/2014/main" id="{A1F06565-D5AA-1F41-956D-B69B20C7D831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25CC-46F0-35D2-D8AF-8EDD6358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F2B1D8-94E7-EA23-4194-04FF76F16431}"/>
              </a:ext>
            </a:extLst>
          </p:cNvPr>
          <p:cNvGrpSpPr/>
          <p:nvPr/>
        </p:nvGrpSpPr>
        <p:grpSpPr>
          <a:xfrm>
            <a:off x="2237270" y="309901"/>
            <a:ext cx="1743803" cy="237852"/>
            <a:chOff x="2237270" y="309901"/>
            <a:chExt cx="174380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120E79-2B41-4DC1-B175-4A6C9735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74380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448F85-FD4C-0998-22DE-B95402D3C81B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5F12CC-A982-0876-9F93-515CDD4D7D4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3D64BB-71B0-7827-90B8-CF0CDB720E38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52EC2F1-AFAF-1DC3-2CA7-6DE127E42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ED2FD3C-49C4-23AE-7747-2D21DD7E7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DC4BA2-9B0E-DE21-1DF6-16C43F83D8A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6B91D-726F-95A4-EF15-6F536DE32E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093CDD-43E6-2791-FBCA-1CAAC9A23E73}"/>
              </a:ext>
            </a:extLst>
          </p:cNvPr>
          <p:cNvSpPr txBox="1"/>
          <p:nvPr/>
        </p:nvSpPr>
        <p:spPr>
          <a:xfrm>
            <a:off x="263525" y="3921827"/>
            <a:ext cx="5706690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신비로운 색감의 연무가 곰방대에서 뿜어져 나온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대상에게 스며드는 느낌으로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6A2B2-1832-02EA-B65B-004445467780}"/>
              </a:ext>
            </a:extLst>
          </p:cNvPr>
          <p:cNvSpPr txBox="1"/>
          <p:nvPr/>
        </p:nvSpPr>
        <p:spPr>
          <a:xfrm>
            <a:off x="263525" y="1051873"/>
            <a:ext cx="1037784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춤을 추듯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우아하고 부드러운 몸짓으로 시작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무기를 제대로 다루지 못하는 어리숙한 느낌으로 마무리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발랄한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후반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20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초반 소녀 컨셉인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매력을 한층 강화합니다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7C717E-BE80-E708-D720-13A79CA4BFCD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1ABAA-B7DA-1A85-B774-87B6A40B09AB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57B3EE4-BB75-5134-1A4B-74A69147157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B5951F-8ED6-019A-B458-A3DD3DE20CC1}"/>
              </a:ext>
            </a:extLst>
          </p:cNvPr>
          <p:cNvGrpSpPr/>
          <p:nvPr/>
        </p:nvGrpSpPr>
        <p:grpSpPr>
          <a:xfrm>
            <a:off x="263525" y="3695236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2C170-E3FD-B835-4FE9-A03E332CEB4B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BADC8F-E9BC-35F1-AB04-81813012FCD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D24358C-9055-0232-8324-9C9018BFCA6E}"/>
              </a:ext>
            </a:extLst>
          </p:cNvPr>
          <p:cNvSpPr/>
          <p:nvPr/>
        </p:nvSpPr>
        <p:spPr>
          <a:xfrm>
            <a:off x="3874321" y="2212809"/>
            <a:ext cx="445385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3180FE-AD3D-C2A2-A99D-932E5086EC3E}"/>
              </a:ext>
            </a:extLst>
          </p:cNvPr>
          <p:cNvGrpSpPr/>
          <p:nvPr/>
        </p:nvGrpSpPr>
        <p:grpSpPr>
          <a:xfrm>
            <a:off x="5849126" y="4405635"/>
            <a:ext cx="2877710" cy="2261451"/>
            <a:chOff x="4392734" y="4328283"/>
            <a:chExt cx="2877710" cy="226145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AA6E5C-4B08-75F8-46D4-92BC8A0F214B}"/>
                </a:ext>
              </a:extLst>
            </p:cNvPr>
            <p:cNvSpPr txBox="1"/>
            <p:nvPr/>
          </p:nvSpPr>
          <p:spPr>
            <a:xfrm>
              <a:off x="4598560" y="6378531"/>
              <a:ext cx="2112758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움직임을 보조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A083581-3AE6-1765-1578-816FA20A1100}"/>
                </a:ext>
              </a:extLst>
            </p:cNvPr>
            <p:cNvGrpSpPr/>
            <p:nvPr/>
          </p:nvGrpSpPr>
          <p:grpSpPr>
            <a:xfrm>
              <a:off x="4392734" y="4328283"/>
              <a:ext cx="2877710" cy="2050248"/>
              <a:chOff x="4392734" y="4328283"/>
              <a:chExt cx="2877710" cy="205024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39DABD2-62E6-15F7-A9C6-2EB8E5794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52" t="19455" r="67172"/>
              <a:stretch>
                <a:fillRect/>
              </a:stretch>
            </p:blipFill>
            <p:spPr bwMode="auto">
              <a:xfrm>
                <a:off x="4392734" y="4328283"/>
                <a:ext cx="671074" cy="2050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AF783B6-AB0B-9351-1D88-9F86BC455B8E}"/>
                  </a:ext>
                </a:extLst>
              </p:cNvPr>
              <p:cNvGrpSpPr/>
              <p:nvPr/>
            </p:nvGrpSpPr>
            <p:grpSpPr>
              <a:xfrm>
                <a:off x="5259906" y="4328283"/>
                <a:ext cx="2010538" cy="2050248"/>
                <a:chOff x="5936181" y="4328283"/>
                <a:chExt cx="2010538" cy="2050248"/>
              </a:xfrm>
            </p:grpSpPr>
            <p:pic>
              <p:nvPicPr>
                <p:cNvPr id="1030" name="Picture 6" descr="viewimage.php?id=20b2de2ef0dc2fa97cb3d2&amp;no=24b0d769e1d32ca73cef85fa11d02831dc7f5dc338ba31e98e3bdf94c40ffda8298e86580002f0337d7b21fe80ec8868ff34113c64b6a26c5c4e4daa2141abb40591">
                  <a:extLst>
                    <a:ext uri="{FF2B5EF4-FFF2-40B4-BE49-F238E27FC236}">
                      <a16:creationId xmlns:a16="http://schemas.microsoft.com/office/drawing/2014/main" id="{4816ED44-CB50-173C-B71E-2A5879271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2" t="28617" r="9030" b="21061"/>
                <a:stretch>
                  <a:fillRect/>
                </a:stretch>
              </p:blipFill>
              <p:spPr bwMode="auto">
                <a:xfrm>
                  <a:off x="5936181" y="4328283"/>
                  <a:ext cx="2010538" cy="2050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47B8B938-3EA6-37CB-5D70-E4C2E066BF53}"/>
                    </a:ext>
                  </a:extLst>
                </p:cNvPr>
                <p:cNvGrpSpPr/>
                <p:nvPr/>
              </p:nvGrpSpPr>
              <p:grpSpPr>
                <a:xfrm>
                  <a:off x="6021724" y="5768154"/>
                  <a:ext cx="1839452" cy="550633"/>
                  <a:chOff x="6737620" y="3537953"/>
                  <a:chExt cx="1839452" cy="550633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0685C081-A3AE-1A9D-C3EF-FDA5B1C25889}"/>
                      </a:ext>
                    </a:extLst>
                  </p:cNvPr>
                  <p:cNvSpPr/>
                  <p:nvPr/>
                </p:nvSpPr>
                <p:spPr>
                  <a:xfrm>
                    <a:off x="6737620" y="3537953"/>
                    <a:ext cx="1839452" cy="5506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8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AB2D9BE3-F940-6FE2-3D36-E14B1D81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594" y="3636298"/>
                    <a:ext cx="1657505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비슷한 무기 컨셉 예시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몬스터헌터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익스플로어의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</a:p>
                </p:txBody>
              </p:sp>
            </p:grp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943D21A-3557-4902-5331-474140F44E67}"/>
              </a:ext>
            </a:extLst>
          </p:cNvPr>
          <p:cNvGrpSpPr/>
          <p:nvPr/>
        </p:nvGrpSpPr>
        <p:grpSpPr>
          <a:xfrm>
            <a:off x="263525" y="1450859"/>
            <a:ext cx="3506357" cy="1735923"/>
            <a:chOff x="263525" y="1551910"/>
            <a:chExt cx="3506357" cy="17359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40C17A8-7176-32A6-C082-661FACDAB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3EF6DB9-9769-C6D3-9E29-7E42A1751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862ACF-213E-B98E-2C20-B227A4BEE27C}"/>
              </a:ext>
            </a:extLst>
          </p:cNvPr>
          <p:cNvSpPr/>
          <p:nvPr/>
        </p:nvSpPr>
        <p:spPr>
          <a:xfrm>
            <a:off x="263525" y="1450858"/>
            <a:ext cx="3506357" cy="1735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A3057-CC25-F092-81ED-D71E69A33C6E}"/>
              </a:ext>
            </a:extLst>
          </p:cNvPr>
          <p:cNvGrpSpPr/>
          <p:nvPr/>
        </p:nvGrpSpPr>
        <p:grpSpPr>
          <a:xfrm>
            <a:off x="4424144" y="1450858"/>
            <a:ext cx="4302692" cy="1734606"/>
            <a:chOff x="5145853" y="1422283"/>
            <a:chExt cx="4302692" cy="1734606"/>
          </a:xfrm>
        </p:grpSpPr>
        <p:pic>
          <p:nvPicPr>
            <p:cNvPr id="25" name="그림 24" descr="만화 영화, 오토바이, 장난감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BFE503-3254-1774-0BDC-9998D27D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853" y="1422283"/>
              <a:ext cx="2435653" cy="1734606"/>
            </a:xfrm>
            <a:prstGeom prst="rect">
              <a:avLst/>
            </a:prstGeom>
          </p:spPr>
        </p:pic>
        <p:pic>
          <p:nvPicPr>
            <p:cNvPr id="23" name="그림 22" descr="스크린샷, 육상 경기, 점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D2AC10C-C0B6-F458-DB73-1398D303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32" y="1422283"/>
              <a:ext cx="1886213" cy="17337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576F8-5A36-7F4A-DCC6-3B6AB1378C0D}"/>
              </a:ext>
            </a:extLst>
          </p:cNvPr>
          <p:cNvSpPr txBox="1"/>
          <p:nvPr/>
        </p:nvSpPr>
        <p:spPr>
          <a:xfrm>
            <a:off x="1160747" y="3184650"/>
            <a:ext cx="1359347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우아하고 부드러운 준비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93D48-0A4C-A4CB-11C4-CC51830570A7}"/>
              </a:ext>
            </a:extLst>
          </p:cNvPr>
          <p:cNvSpPr txBox="1"/>
          <p:nvPr/>
        </p:nvSpPr>
        <p:spPr>
          <a:xfrm>
            <a:off x="5732313" y="3184650"/>
            <a:ext cx="1686359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허당미가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있고 어리숙한 마무리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071E0E-3AF4-CFB8-10D9-EE7865465F2A}"/>
              </a:ext>
            </a:extLst>
          </p:cNvPr>
          <p:cNvGrpSpPr/>
          <p:nvPr/>
        </p:nvGrpSpPr>
        <p:grpSpPr>
          <a:xfrm>
            <a:off x="275671" y="4410910"/>
            <a:ext cx="4148473" cy="2256176"/>
            <a:chOff x="275671" y="4410910"/>
            <a:chExt cx="4148473" cy="22561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A738F1D-7575-EB18-AF27-B8D5EDCE302E}"/>
                </a:ext>
              </a:extLst>
            </p:cNvPr>
            <p:cNvGrpSpPr/>
            <p:nvPr/>
          </p:nvGrpSpPr>
          <p:grpSpPr>
            <a:xfrm>
              <a:off x="275671" y="4410910"/>
              <a:ext cx="1961599" cy="2256176"/>
              <a:chOff x="275671" y="4333558"/>
              <a:chExt cx="1961599" cy="2256176"/>
            </a:xfrm>
          </p:grpSpPr>
          <p:pic>
            <p:nvPicPr>
              <p:cNvPr id="35" name="그림 34" descr="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ECCF854-E47F-3263-4288-AC1E64EC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7" t="16370" r="5323" b="14645"/>
              <a:stretch>
                <a:fillRect/>
              </a:stretch>
            </p:blipFill>
            <p:spPr>
              <a:xfrm>
                <a:off x="275671" y="4333558"/>
                <a:ext cx="1961599" cy="204497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C4471-9B84-97FC-C9A9-051A31C9C27A}"/>
                  </a:ext>
                </a:extLst>
              </p:cNvPr>
              <p:cNvSpPr txBox="1"/>
              <p:nvPr/>
            </p:nvSpPr>
            <p:spPr>
              <a:xfrm>
                <a:off x="839689" y="6378531"/>
                <a:ext cx="833562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이펙트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4185CA-95FA-5295-9109-D746ABE0F012}"/>
                </a:ext>
              </a:extLst>
            </p:cNvPr>
            <p:cNvGrpSpPr/>
            <p:nvPr/>
          </p:nvGrpSpPr>
          <p:grpSpPr>
            <a:xfrm>
              <a:off x="2737785" y="4434233"/>
              <a:ext cx="1686359" cy="2232853"/>
              <a:chOff x="2434959" y="4434233"/>
              <a:chExt cx="1686359" cy="223285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74F6BB-0EFA-EDA1-7443-71EA012B0C71}"/>
                  </a:ext>
                </a:extLst>
              </p:cNvPr>
              <p:cNvGrpSpPr/>
              <p:nvPr/>
            </p:nvGrpSpPr>
            <p:grpSpPr>
              <a:xfrm>
                <a:off x="2653439" y="4434233"/>
                <a:ext cx="1249399" cy="2008170"/>
                <a:chOff x="2433368" y="4447713"/>
                <a:chExt cx="1249399" cy="2008170"/>
              </a:xfrm>
            </p:grpSpPr>
            <p:pic>
              <p:nvPicPr>
                <p:cNvPr id="12" name="그림 11" descr="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0B118BE-E234-CEB8-1565-421040EC7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286" b="69671" l="22633" r="87991">
                              <a14:foregroundMark x1="42263" y1="65858" x2="40185" y2="65858"/>
                              <a14:foregroundMark x1="38337" y1="65511" x2="41339" y2="66551"/>
                              <a14:foregroundMark x1="39261" y1="66378" x2="49192" y2="65858"/>
                              <a14:foregroundMark x1="57737" y1="66898" x2="58891" y2="67244"/>
                              <a14:foregroundMark x1="57275" y1="66205" x2="66282" y2="70017"/>
                              <a14:foregroundMark x1="62125" y1="64991" x2="73210" y2="69497"/>
                              <a14:foregroundMark x1="75289" y1="62565" x2="85450" y2="66724"/>
                              <a14:foregroundMark x1="83834" y1="60659" x2="86605" y2="67591"/>
                              <a14:foregroundMark x1="86605" y1="62738" x2="87991" y2="65858"/>
                              <a14:foregroundMark x1="82910" y1="58925" x2="86374" y2="69497"/>
                              <a14:foregroundMark x1="81986" y1="60139" x2="64665" y2="55459"/>
                              <a14:foregroundMark x1="75289" y1="57192" x2="57968" y2="58579"/>
                              <a14:foregroundMark x1="68591" y1="59099" x2="49654" y2="61179"/>
                              <a14:foregroundMark x1="22633" y1="63258" x2="22633" y2="632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898" t="55542" r="11100" b="29785"/>
                <a:stretch>
                  <a:fillRect/>
                </a:stretch>
              </p:blipFill>
              <p:spPr>
                <a:xfrm flipH="1">
                  <a:off x="2433368" y="4447713"/>
                  <a:ext cx="889856" cy="434975"/>
                </a:xfrm>
                <a:prstGeom prst="rect">
                  <a:avLst/>
                </a:prstGeom>
              </p:spPr>
            </p:pic>
            <p:pic>
              <p:nvPicPr>
                <p:cNvPr id="39" name="그림 38" descr="파이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5F30F-EAB0-46FC-8D67-F82FAA8D9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460293" y="5233409"/>
                  <a:ext cx="1931242" cy="513706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D5BC75-0291-93BB-E4E4-3DAEEDAA2DE9}"/>
                  </a:ext>
                </a:extLst>
              </p:cNvPr>
              <p:cNvSpPr txBox="1"/>
              <p:nvPr/>
            </p:nvSpPr>
            <p:spPr>
              <a:xfrm>
                <a:off x="2434959" y="6455883"/>
                <a:ext cx="168635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</TotalTime>
  <Words>1315</Words>
  <Application>Microsoft Office PowerPoint</Application>
  <PresentationFormat>와이드스크린</PresentationFormat>
  <Paragraphs>203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EBS주시경 Bold</vt:lpstr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163</cp:revision>
  <dcterms:created xsi:type="dcterms:W3CDTF">2025-08-30T09:28:31Z</dcterms:created>
  <dcterms:modified xsi:type="dcterms:W3CDTF">2025-09-24T12:50:48Z</dcterms:modified>
</cp:coreProperties>
</file>